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75" r:id="rId3"/>
    <p:sldId id="285" r:id="rId4"/>
    <p:sldId id="328" r:id="rId5"/>
    <p:sldId id="282" r:id="rId6"/>
    <p:sldId id="290" r:id="rId7"/>
    <p:sldId id="291" r:id="rId8"/>
    <p:sldId id="334" r:id="rId9"/>
    <p:sldId id="333" r:id="rId10"/>
    <p:sldId id="335" r:id="rId11"/>
    <p:sldId id="337" r:id="rId12"/>
    <p:sldId id="315" r:id="rId13"/>
    <p:sldId id="338" r:id="rId14"/>
    <p:sldId id="325" r:id="rId15"/>
    <p:sldId id="339" r:id="rId16"/>
    <p:sldId id="322" r:id="rId17"/>
    <p:sldId id="324" r:id="rId18"/>
    <p:sldId id="287" r:id="rId19"/>
    <p:sldId id="321" r:id="rId20"/>
    <p:sldId id="323" r:id="rId21"/>
    <p:sldId id="327" r:id="rId22"/>
    <p:sldId id="336" r:id="rId23"/>
    <p:sldId id="27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6A14"/>
    <a:srgbClr val="00487E"/>
    <a:srgbClr val="22AEC4"/>
    <a:srgbClr val="A1517C"/>
    <a:srgbClr val="211E20"/>
    <a:srgbClr val="43D5CF"/>
    <a:srgbClr val="5D8DC4"/>
    <a:srgbClr val="2FD6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09" autoAdjust="0"/>
    <p:restoredTop sz="96286" autoAdjust="0"/>
  </p:normalViewPr>
  <p:slideViewPr>
    <p:cSldViewPr snapToGrid="0">
      <p:cViewPr varScale="1">
        <p:scale>
          <a:sx n="114" d="100"/>
          <a:sy n="114" d="100"/>
        </p:scale>
        <p:origin x="448" y="16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The</a:t>
            </a:r>
            <a:r>
              <a:rPr lang="zh-CN"/>
              <a:t> </a:t>
            </a:r>
            <a:r>
              <a:rPr lang="en-US"/>
              <a:t>usage</a:t>
            </a:r>
            <a:r>
              <a:rPr lang="zh-CN"/>
              <a:t> </a:t>
            </a:r>
            <a:r>
              <a:rPr lang="en-US"/>
              <a:t>of</a:t>
            </a:r>
            <a:r>
              <a:rPr lang="zh-CN"/>
              <a:t> </a:t>
            </a:r>
            <a:r>
              <a:rPr lang="en-US"/>
              <a:t>behavior</a:t>
            </a:r>
            <a:r>
              <a:rPr lang="zh-CN"/>
              <a:t> </a:t>
            </a:r>
            <a:r>
              <a:rPr lang="en-US"/>
              <a:t>of</a:t>
            </a:r>
            <a:r>
              <a:rPr lang="zh-CN"/>
              <a:t> </a:t>
            </a:r>
            <a:r>
              <a:rPr lang="en-US"/>
              <a:t>mobile</a:t>
            </a:r>
            <a:r>
              <a:rPr lang="zh-CN"/>
              <a:t> </a:t>
            </a:r>
            <a:r>
              <a:rPr lang="en-US"/>
              <a:t>phone</a:t>
            </a:r>
            <a:r>
              <a:rPr lang="zh-CN"/>
              <a:t> </a:t>
            </a:r>
            <a:r>
              <a:rPr lang="en-US"/>
              <a:t>(demo)</a:t>
            </a:r>
            <a:endParaRPr lang="zh-CN"/>
          </a:p>
        </c:rich>
      </c:tx>
      <c:overlay val="0"/>
      <c:spPr>
        <a:noFill/>
        <a:ln>
          <a:noFill/>
        </a:ln>
        <a:effectLst/>
      </c:spPr>
    </c:title>
    <c:autoTitleDeleted val="0"/>
    <c:plotArea>
      <c:layout/>
      <c:barChart>
        <c:barDir val="col"/>
        <c:grouping val="stacked"/>
        <c:varyColors val="0"/>
        <c:ser>
          <c:idx val="0"/>
          <c:order val="0"/>
          <c:tx>
            <c:strRef>
              <c:f>工作表1!$B$1</c:f>
              <c:strCache>
                <c:ptCount val="1"/>
                <c:pt idx="0">
                  <c:v>Audio Call</c:v>
                </c:pt>
              </c:strCache>
            </c:strRef>
          </c:tx>
          <c:spPr>
            <a:solidFill>
              <a:schemeClr val="accent1"/>
            </a:solidFill>
            <a:ln>
              <a:noFill/>
            </a:ln>
            <a:effectLst/>
          </c:spPr>
          <c:invertIfNegative val="0"/>
          <c:cat>
            <c:strRef>
              <c:f>工作表1!$A$2:$A$7</c:f>
              <c:strCache>
                <c:ptCount val="6"/>
                <c:pt idx="0">
                  <c:v>1983 - 1995</c:v>
                </c:pt>
                <c:pt idx="1">
                  <c:v>1995 - 2000</c:v>
                </c:pt>
                <c:pt idx="2">
                  <c:v>2000 - 2005</c:v>
                </c:pt>
                <c:pt idx="3">
                  <c:v>2005 - 2010</c:v>
                </c:pt>
                <c:pt idx="4">
                  <c:v>2010 - 2015</c:v>
                </c:pt>
                <c:pt idx="5">
                  <c:v>2015 - Now</c:v>
                </c:pt>
              </c:strCache>
            </c:strRef>
          </c:cat>
          <c:val>
            <c:numRef>
              <c:f>工作表1!$B$2:$B$7</c:f>
              <c:numCache>
                <c:formatCode>General</c:formatCode>
                <c:ptCount val="6"/>
                <c:pt idx="0">
                  <c:v>1</c:v>
                </c:pt>
                <c:pt idx="1">
                  <c:v>0.7</c:v>
                </c:pt>
                <c:pt idx="2">
                  <c:v>0.5</c:v>
                </c:pt>
                <c:pt idx="3">
                  <c:v>0.33333333333333298</c:v>
                </c:pt>
                <c:pt idx="4">
                  <c:v>0.13636363636363599</c:v>
                </c:pt>
                <c:pt idx="5">
                  <c:v>5.8823529411764698E-2</c:v>
                </c:pt>
              </c:numCache>
            </c:numRef>
          </c:val>
          <c:extLst>
            <c:ext xmlns:c16="http://schemas.microsoft.com/office/drawing/2014/chart" uri="{C3380CC4-5D6E-409C-BE32-E72D297353CC}">
              <c16:uniqueId val="{00000000-4639-3447-9FC4-3E3A7DD3E1F0}"/>
            </c:ext>
          </c:extLst>
        </c:ser>
        <c:ser>
          <c:idx val="1"/>
          <c:order val="1"/>
          <c:tx>
            <c:strRef>
              <c:f>工作表1!$C$1</c:f>
              <c:strCache>
                <c:ptCount val="1"/>
                <c:pt idx="0">
                  <c:v>Text Message</c:v>
                </c:pt>
              </c:strCache>
            </c:strRef>
          </c:tx>
          <c:spPr>
            <a:solidFill>
              <a:schemeClr val="accent2"/>
            </a:solidFill>
            <a:ln>
              <a:noFill/>
            </a:ln>
            <a:effectLst/>
          </c:spPr>
          <c:invertIfNegative val="0"/>
          <c:cat>
            <c:strRef>
              <c:f>工作表1!$A$2:$A$7</c:f>
              <c:strCache>
                <c:ptCount val="6"/>
                <c:pt idx="0">
                  <c:v>1983 - 1995</c:v>
                </c:pt>
                <c:pt idx="1">
                  <c:v>1995 - 2000</c:v>
                </c:pt>
                <c:pt idx="2">
                  <c:v>2000 - 2005</c:v>
                </c:pt>
                <c:pt idx="3">
                  <c:v>2005 - 2010</c:v>
                </c:pt>
                <c:pt idx="4">
                  <c:v>2010 - 2015</c:v>
                </c:pt>
                <c:pt idx="5">
                  <c:v>2015 - Now</c:v>
                </c:pt>
              </c:strCache>
            </c:strRef>
          </c:cat>
          <c:val>
            <c:numRef>
              <c:f>工作表1!$C$2:$C$7</c:f>
              <c:numCache>
                <c:formatCode>General</c:formatCode>
                <c:ptCount val="6"/>
                <c:pt idx="0">
                  <c:v>0</c:v>
                </c:pt>
                <c:pt idx="1">
                  <c:v>0.3</c:v>
                </c:pt>
                <c:pt idx="2">
                  <c:v>0.214285714285714</c:v>
                </c:pt>
                <c:pt idx="3">
                  <c:v>0.133333333333333</c:v>
                </c:pt>
                <c:pt idx="4">
                  <c:v>4.5454545454545497E-2</c:v>
                </c:pt>
                <c:pt idx="5">
                  <c:v>2.9411764705882401E-2</c:v>
                </c:pt>
              </c:numCache>
            </c:numRef>
          </c:val>
          <c:extLst>
            <c:ext xmlns:c16="http://schemas.microsoft.com/office/drawing/2014/chart" uri="{C3380CC4-5D6E-409C-BE32-E72D297353CC}">
              <c16:uniqueId val="{00000001-4639-3447-9FC4-3E3A7DD3E1F0}"/>
            </c:ext>
          </c:extLst>
        </c:ser>
        <c:ser>
          <c:idx val="2"/>
          <c:order val="2"/>
          <c:tx>
            <c:strRef>
              <c:f>工作表1!$D$1</c:f>
              <c:strCache>
                <c:ptCount val="1"/>
                <c:pt idx="0">
                  <c:v>Multimedia</c:v>
                </c:pt>
              </c:strCache>
            </c:strRef>
          </c:tx>
          <c:spPr>
            <a:solidFill>
              <a:schemeClr val="accent3"/>
            </a:solidFill>
            <a:ln>
              <a:noFill/>
            </a:ln>
            <a:effectLst/>
          </c:spPr>
          <c:invertIfNegative val="0"/>
          <c:cat>
            <c:strRef>
              <c:f>工作表1!$A$2:$A$7</c:f>
              <c:strCache>
                <c:ptCount val="6"/>
                <c:pt idx="0">
                  <c:v>1983 - 1995</c:v>
                </c:pt>
                <c:pt idx="1">
                  <c:v>1995 - 2000</c:v>
                </c:pt>
                <c:pt idx="2">
                  <c:v>2000 - 2005</c:v>
                </c:pt>
                <c:pt idx="3">
                  <c:v>2005 - 2010</c:v>
                </c:pt>
                <c:pt idx="4">
                  <c:v>2010 - 2015</c:v>
                </c:pt>
                <c:pt idx="5">
                  <c:v>2015 - Now</c:v>
                </c:pt>
              </c:strCache>
            </c:strRef>
          </c:cat>
          <c:val>
            <c:numRef>
              <c:f>工作表1!$D$2:$D$7</c:f>
              <c:numCache>
                <c:formatCode>General</c:formatCode>
                <c:ptCount val="6"/>
                <c:pt idx="0">
                  <c:v>0</c:v>
                </c:pt>
                <c:pt idx="1">
                  <c:v>0</c:v>
                </c:pt>
                <c:pt idx="2">
                  <c:v>0.14285714285714299</c:v>
                </c:pt>
                <c:pt idx="3">
                  <c:v>0.2</c:v>
                </c:pt>
                <c:pt idx="4">
                  <c:v>0.18181818181818199</c:v>
                </c:pt>
                <c:pt idx="5">
                  <c:v>0.17647058823529399</c:v>
                </c:pt>
              </c:numCache>
            </c:numRef>
          </c:val>
          <c:extLst>
            <c:ext xmlns:c16="http://schemas.microsoft.com/office/drawing/2014/chart" uri="{C3380CC4-5D6E-409C-BE32-E72D297353CC}">
              <c16:uniqueId val="{00000002-4639-3447-9FC4-3E3A7DD3E1F0}"/>
            </c:ext>
          </c:extLst>
        </c:ser>
        <c:ser>
          <c:idx val="3"/>
          <c:order val="3"/>
          <c:tx>
            <c:strRef>
              <c:f>工作表1!$E$1</c:f>
              <c:strCache>
                <c:ptCount val="1"/>
                <c:pt idx="0">
                  <c:v>Camera</c:v>
                </c:pt>
              </c:strCache>
            </c:strRef>
          </c:tx>
          <c:spPr>
            <a:solidFill>
              <a:schemeClr val="accent4"/>
            </a:solidFill>
            <a:ln>
              <a:noFill/>
            </a:ln>
            <a:effectLst/>
          </c:spPr>
          <c:invertIfNegative val="0"/>
          <c:cat>
            <c:strRef>
              <c:f>工作表1!$A$2:$A$7</c:f>
              <c:strCache>
                <c:ptCount val="6"/>
                <c:pt idx="0">
                  <c:v>1983 - 1995</c:v>
                </c:pt>
                <c:pt idx="1">
                  <c:v>1995 - 2000</c:v>
                </c:pt>
                <c:pt idx="2">
                  <c:v>2000 - 2005</c:v>
                </c:pt>
                <c:pt idx="3">
                  <c:v>2005 - 2010</c:v>
                </c:pt>
                <c:pt idx="4">
                  <c:v>2010 - 2015</c:v>
                </c:pt>
                <c:pt idx="5">
                  <c:v>2015 - Now</c:v>
                </c:pt>
              </c:strCache>
            </c:strRef>
          </c:cat>
          <c:val>
            <c:numRef>
              <c:f>工作表1!$E$2:$E$7</c:f>
              <c:numCache>
                <c:formatCode>General</c:formatCode>
                <c:ptCount val="6"/>
                <c:pt idx="0">
                  <c:v>0</c:v>
                </c:pt>
                <c:pt idx="1">
                  <c:v>0</c:v>
                </c:pt>
                <c:pt idx="2">
                  <c:v>7.1428571428571397E-2</c:v>
                </c:pt>
                <c:pt idx="3">
                  <c:v>0.133333333333333</c:v>
                </c:pt>
                <c:pt idx="4">
                  <c:v>0.27272727272727298</c:v>
                </c:pt>
                <c:pt idx="5">
                  <c:v>0.29411764705882398</c:v>
                </c:pt>
              </c:numCache>
            </c:numRef>
          </c:val>
          <c:extLst>
            <c:ext xmlns:c16="http://schemas.microsoft.com/office/drawing/2014/chart" uri="{C3380CC4-5D6E-409C-BE32-E72D297353CC}">
              <c16:uniqueId val="{00000003-4639-3447-9FC4-3E3A7DD3E1F0}"/>
            </c:ext>
          </c:extLst>
        </c:ser>
        <c:ser>
          <c:idx val="4"/>
          <c:order val="4"/>
          <c:tx>
            <c:strRef>
              <c:f>工作表1!$F$1</c:f>
              <c:strCache>
                <c:ptCount val="1"/>
                <c:pt idx="0">
                  <c:v>Mobile Internet</c:v>
                </c:pt>
              </c:strCache>
            </c:strRef>
          </c:tx>
          <c:spPr>
            <a:solidFill>
              <a:schemeClr val="accent5"/>
            </a:solidFill>
            <a:ln>
              <a:noFill/>
            </a:ln>
            <a:effectLst/>
          </c:spPr>
          <c:invertIfNegative val="0"/>
          <c:cat>
            <c:strRef>
              <c:f>工作表1!$A$2:$A$7</c:f>
              <c:strCache>
                <c:ptCount val="6"/>
                <c:pt idx="0">
                  <c:v>1983 - 1995</c:v>
                </c:pt>
                <c:pt idx="1">
                  <c:v>1995 - 2000</c:v>
                </c:pt>
                <c:pt idx="2">
                  <c:v>2000 - 2005</c:v>
                </c:pt>
                <c:pt idx="3">
                  <c:v>2005 - 2010</c:v>
                </c:pt>
                <c:pt idx="4">
                  <c:v>2010 - 2015</c:v>
                </c:pt>
                <c:pt idx="5">
                  <c:v>2015 - Now</c:v>
                </c:pt>
              </c:strCache>
            </c:strRef>
          </c:cat>
          <c:val>
            <c:numRef>
              <c:f>工作表1!$F$2:$F$7</c:f>
              <c:numCache>
                <c:formatCode>General</c:formatCode>
                <c:ptCount val="6"/>
                <c:pt idx="0">
                  <c:v>0</c:v>
                </c:pt>
                <c:pt idx="1">
                  <c:v>0</c:v>
                </c:pt>
                <c:pt idx="2">
                  <c:v>7.1428571428571397E-2</c:v>
                </c:pt>
                <c:pt idx="3">
                  <c:v>0.2</c:v>
                </c:pt>
                <c:pt idx="4">
                  <c:v>0.36363636363636398</c:v>
                </c:pt>
                <c:pt idx="5">
                  <c:v>0.441176470588235</c:v>
                </c:pt>
              </c:numCache>
            </c:numRef>
          </c:val>
          <c:extLst>
            <c:ext xmlns:c16="http://schemas.microsoft.com/office/drawing/2014/chart" uri="{C3380CC4-5D6E-409C-BE32-E72D297353CC}">
              <c16:uniqueId val="{00000004-4639-3447-9FC4-3E3A7DD3E1F0}"/>
            </c:ext>
          </c:extLst>
        </c:ser>
        <c:dLbls>
          <c:showLegendKey val="0"/>
          <c:showVal val="0"/>
          <c:showCatName val="0"/>
          <c:showSerName val="0"/>
          <c:showPercent val="0"/>
          <c:showBubbleSize val="0"/>
        </c:dLbls>
        <c:gapWidth val="150"/>
        <c:overlap val="100"/>
        <c:axId val="-406799680"/>
        <c:axId val="-406797904"/>
      </c:barChart>
      <c:catAx>
        <c:axId val="-40679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a:lstStyle/>
          <a:p>
            <a:pPr>
              <a:defRPr sz="1200"/>
            </a:pPr>
            <a:endParaRPr lang="en-US"/>
          </a:p>
        </c:txPr>
        <c:crossAx val="-406797904"/>
        <c:crosses val="autoZero"/>
        <c:auto val="1"/>
        <c:lblAlgn val="ctr"/>
        <c:lblOffset val="100"/>
        <c:noMultiLvlLbl val="0"/>
      </c:catAx>
      <c:valAx>
        <c:axId val="-40679790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vert="horz"/>
          <a:lstStyle/>
          <a:p>
            <a:pPr>
              <a:defRPr sz="1200"/>
            </a:pPr>
            <a:endParaRPr lang="en-US"/>
          </a:p>
        </c:txPr>
        <c:crossAx val="-406799680"/>
        <c:crosses val="autoZero"/>
        <c:crossBetween val="between"/>
        <c:majorUnit val="0.2"/>
      </c:valAx>
      <c:spPr>
        <a:noFill/>
        <a:ln>
          <a:noFill/>
        </a:ln>
        <a:effectLst/>
      </c:spPr>
    </c:plotArea>
    <c:legend>
      <c:legendPos val="b"/>
      <c:overlay val="0"/>
      <c:spPr>
        <a:noFill/>
        <a:ln>
          <a:noFill/>
        </a:ln>
        <a:effectLst/>
      </c:spPr>
      <c:txPr>
        <a:bodyPr rot="0" vert="horz"/>
        <a:lstStyle/>
        <a:p>
          <a:pPr>
            <a:defRPr sz="1600"/>
          </a:pPr>
          <a:endParaRPr lang="en-US"/>
        </a:p>
      </c:txPr>
    </c:legend>
    <c:plotVisOnly val="1"/>
    <c:dispBlanksAs val="gap"/>
    <c:showDLblsOverMax val="0"/>
  </c:chart>
  <c:spPr>
    <a:noFill/>
    <a:ln>
      <a:noFill/>
    </a:ln>
    <a:effectLst/>
  </c:spPr>
  <c:txPr>
    <a:bodyPr/>
    <a:lstStyle/>
    <a:p>
      <a:pPr>
        <a:defRPr baseline="0">
          <a:latin typeface="Garamond" panose="02020404030301010803" pitchFamily="18"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40E96-FB06-467F-8BA2-27F91DA94E55}" type="datetimeFigureOut">
              <a:rPr lang="en-AU" smtClean="0"/>
              <a:t>21/10/19</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0B4AF0-6978-4EAD-B08D-90E07C9AD199}" type="slidenum">
              <a:rPr lang="en-AU" smtClean="0"/>
              <a:t>‹#›</a:t>
            </a:fld>
            <a:endParaRPr lang="en-AU"/>
          </a:p>
        </p:txBody>
      </p:sp>
    </p:spTree>
    <p:extLst>
      <p:ext uri="{BB962C8B-B14F-4D97-AF65-F5344CB8AC3E}">
        <p14:creationId xmlns:p14="http://schemas.microsoft.com/office/powerpoint/2010/main" val="3809599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p:txBody>
      </p:sp>
      <p:sp>
        <p:nvSpPr>
          <p:cNvPr id="4" name="Slide Number Placeholder 3"/>
          <p:cNvSpPr>
            <a:spLocks noGrp="1"/>
          </p:cNvSpPr>
          <p:nvPr>
            <p:ph type="sldNum" sz="quarter" idx="10"/>
          </p:nvPr>
        </p:nvSpPr>
        <p:spPr/>
        <p:txBody>
          <a:bodyPr/>
          <a:lstStyle/>
          <a:p>
            <a:fld id="{AB0B4AF0-6978-4EAD-B08D-90E07C9AD199}" type="slidenum">
              <a:rPr lang="en-AU" smtClean="0"/>
              <a:t>1</a:t>
            </a:fld>
            <a:endParaRPr lang="en-AU"/>
          </a:p>
        </p:txBody>
      </p:sp>
    </p:spTree>
    <p:extLst>
      <p:ext uri="{BB962C8B-B14F-4D97-AF65-F5344CB8AC3E}">
        <p14:creationId xmlns:p14="http://schemas.microsoft.com/office/powerpoint/2010/main" val="3294619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Now let me explain the advantage of using fuzzy systems in knowledge transfer.</a:t>
            </a:r>
          </a:p>
          <a:p>
            <a:r>
              <a:rPr lang="en-US" dirty="0"/>
              <a:t>2. In the source domain, we have the text data. In the target domain, we have the numerical data.</a:t>
            </a:r>
          </a:p>
          <a:p>
            <a:r>
              <a:rPr lang="en-US" dirty="0"/>
              <a:t>For the source domain, a set of rules can be learned, which represent a higher level of knowledge. But the in the target domain we can’t get these rules.</a:t>
            </a:r>
          </a:p>
          <a:p>
            <a:r>
              <a:rPr lang="en-US" dirty="0"/>
              <a:t>3. The rules are described by abstract terms other than specific numbers or data, like the linguistic rules, for example….</a:t>
            </a:r>
          </a:p>
          <a:p>
            <a:r>
              <a:rPr lang="en-US" dirty="0"/>
              <a:t>And there is a cluster-based rule model, where the rules are represented by the clusters an the actions defined in the clusters.</a:t>
            </a:r>
          </a:p>
          <a:p>
            <a:r>
              <a:rPr lang="en-US" dirty="0"/>
              <a:t>These model could extract the abstract knowledge and facilitate the knowledge transfer</a:t>
            </a:r>
          </a:p>
          <a:p>
            <a:r>
              <a:rPr lang="en-US" dirty="0"/>
              <a:t>4. In our method, we will use the cluster-based fuzzy rules model.</a:t>
            </a:r>
          </a:p>
        </p:txBody>
      </p:sp>
      <p:sp>
        <p:nvSpPr>
          <p:cNvPr id="4" name="Slide Number Placeholder 3"/>
          <p:cNvSpPr>
            <a:spLocks noGrp="1"/>
          </p:cNvSpPr>
          <p:nvPr>
            <p:ph type="sldNum" sz="quarter" idx="5"/>
          </p:nvPr>
        </p:nvSpPr>
        <p:spPr/>
        <p:txBody>
          <a:bodyPr/>
          <a:lstStyle/>
          <a:p>
            <a:fld id="{AB0B4AF0-6978-4EAD-B08D-90E07C9AD199}" type="slidenum">
              <a:rPr lang="en-AU" smtClean="0"/>
              <a:t>14</a:t>
            </a:fld>
            <a:endParaRPr lang="en-AU"/>
          </a:p>
        </p:txBody>
      </p:sp>
    </p:spTree>
    <p:extLst>
      <p:ext uri="{BB962C8B-B14F-4D97-AF65-F5344CB8AC3E}">
        <p14:creationId xmlns:p14="http://schemas.microsoft.com/office/powerpoint/2010/main" val="3577717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data from the </a:t>
            </a:r>
            <a:r>
              <a:rPr lang="en-US" dirty="0">
                <a:latin typeface="Garamond" panose="02020404030301010803" pitchFamily="18" charset="0"/>
              </a:rPr>
              <a:t>“MNIST handwritten digit”  to train a well-performed model for classifying the handwritten digits.</a:t>
            </a:r>
          </a:p>
          <a:p>
            <a:r>
              <a:rPr lang="en-US" dirty="0">
                <a:latin typeface="Garamond" panose="02020404030301010803" pitchFamily="18" charset="0"/>
              </a:rPr>
              <a:t>TL method can transfer the knowledge of the “MNIST handwritten digit” to recognize the digital images download from internet.</a:t>
            </a:r>
            <a:endParaRPr lang="en-US" dirty="0"/>
          </a:p>
        </p:txBody>
      </p:sp>
      <p:sp>
        <p:nvSpPr>
          <p:cNvPr id="4" name="Slide Number Placeholder 3"/>
          <p:cNvSpPr>
            <a:spLocks noGrp="1"/>
          </p:cNvSpPr>
          <p:nvPr>
            <p:ph type="sldNum" sz="quarter" idx="5"/>
          </p:nvPr>
        </p:nvSpPr>
        <p:spPr/>
        <p:txBody>
          <a:bodyPr/>
          <a:lstStyle/>
          <a:p>
            <a:fld id="{AB0B4AF0-6978-4EAD-B08D-90E07C9AD199}" type="slidenum">
              <a:rPr lang="en-AU" smtClean="0"/>
              <a:t>16</a:t>
            </a:fld>
            <a:endParaRPr lang="en-AU"/>
          </a:p>
        </p:txBody>
      </p:sp>
    </p:spTree>
    <p:extLst>
      <p:ext uri="{BB962C8B-B14F-4D97-AF65-F5344CB8AC3E}">
        <p14:creationId xmlns:p14="http://schemas.microsoft.com/office/powerpoint/2010/main" val="581315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two examples are classification tasks. Let’s look at a regression task.</a:t>
            </a:r>
          </a:p>
          <a:p>
            <a:r>
              <a:rPr lang="en-US" dirty="0"/>
              <a:t>Predict the “real estate price” .</a:t>
            </a:r>
          </a:p>
          <a:p>
            <a:r>
              <a:rPr lang="en-US" dirty="0"/>
              <a:t>A lot of data available in the US real estate market, help to build a model to predict the transaction prices of real estate in Australia.</a:t>
            </a:r>
          </a:p>
        </p:txBody>
      </p:sp>
      <p:sp>
        <p:nvSpPr>
          <p:cNvPr id="4" name="Slide Number Placeholder 3"/>
          <p:cNvSpPr>
            <a:spLocks noGrp="1"/>
          </p:cNvSpPr>
          <p:nvPr>
            <p:ph type="sldNum" sz="quarter" idx="5"/>
          </p:nvPr>
        </p:nvSpPr>
        <p:spPr/>
        <p:txBody>
          <a:bodyPr/>
          <a:lstStyle/>
          <a:p>
            <a:fld id="{AB0B4AF0-6978-4EAD-B08D-90E07C9AD199}" type="slidenum">
              <a:rPr lang="en-AU" smtClean="0"/>
              <a:t>17</a:t>
            </a:fld>
            <a:endParaRPr lang="en-AU"/>
          </a:p>
        </p:txBody>
      </p:sp>
    </p:spTree>
    <p:extLst>
      <p:ext uri="{BB962C8B-B14F-4D97-AF65-F5344CB8AC3E}">
        <p14:creationId xmlns:p14="http://schemas.microsoft.com/office/powerpoint/2010/main" val="3085980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built a classifier to predict the topics of the English newspapers, such as sports, entertainment, political, education, and so on. But for the Chinese newspapers, which have the same topic categories with the English newspaper, don’t have sufficient labeled data, and label them need more money and labor. We could use the existing model for English newspapers to support the classification of Chinese newspapers.</a:t>
            </a:r>
          </a:p>
          <a:p>
            <a:endParaRPr lang="en-US" dirty="0"/>
          </a:p>
          <a:p>
            <a:r>
              <a:rPr lang="en-US" dirty="0"/>
              <a:t>Let’s consider a more challenging problem:</a:t>
            </a:r>
          </a:p>
          <a:p>
            <a:r>
              <a:rPr lang="en-US" dirty="0"/>
              <a:t>For millions of images, we can classify them into different groups, such people, building, views, and so on.  For the documents, similar but different categories, biography, travelogue, architectural design. So the two domains have different feature space, also different label space. TL method can use the knowledge of images to support the documents’ classification task.</a:t>
            </a:r>
          </a:p>
          <a:p>
            <a:endParaRPr lang="en-US" dirty="0"/>
          </a:p>
        </p:txBody>
      </p:sp>
      <p:sp>
        <p:nvSpPr>
          <p:cNvPr id="4" name="Slide Number Placeholder 3"/>
          <p:cNvSpPr>
            <a:spLocks noGrp="1"/>
          </p:cNvSpPr>
          <p:nvPr>
            <p:ph type="sldNum" sz="quarter" idx="5"/>
          </p:nvPr>
        </p:nvSpPr>
        <p:spPr/>
        <p:txBody>
          <a:bodyPr/>
          <a:lstStyle/>
          <a:p>
            <a:fld id="{AB0B4AF0-6978-4EAD-B08D-90E07C9AD199}" type="slidenum">
              <a:rPr lang="en-AU" smtClean="0"/>
              <a:t>18</a:t>
            </a:fld>
            <a:endParaRPr lang="en-AU"/>
          </a:p>
        </p:txBody>
      </p:sp>
    </p:spTree>
    <p:extLst>
      <p:ext uri="{BB962C8B-B14F-4D97-AF65-F5344CB8AC3E}">
        <p14:creationId xmlns:p14="http://schemas.microsoft.com/office/powerpoint/2010/main" val="2664609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0B4AF0-6978-4EAD-B08D-90E07C9AD199}" type="slidenum">
              <a:rPr lang="en-AU" smtClean="0"/>
              <a:t>19</a:t>
            </a:fld>
            <a:endParaRPr lang="en-AU"/>
          </a:p>
        </p:txBody>
      </p:sp>
    </p:spTree>
    <p:extLst>
      <p:ext uri="{BB962C8B-B14F-4D97-AF65-F5344CB8AC3E}">
        <p14:creationId xmlns:p14="http://schemas.microsoft.com/office/powerpoint/2010/main" val="1798819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categories of movies include action, adventure, historical, crime, drama, and so on.</a:t>
            </a:r>
          </a:p>
          <a:p>
            <a:r>
              <a:rPr lang="en-US" dirty="0"/>
              <a:t>Also, the books have the similar categories. </a:t>
            </a:r>
          </a:p>
          <a:p>
            <a:r>
              <a:rPr lang="en-US" dirty="0"/>
              <a:t>We can build the relation between the two domains, and use the recommender system for movies to build a recommender system for books.</a:t>
            </a:r>
          </a:p>
          <a:p>
            <a:endParaRPr lang="en-US" dirty="0"/>
          </a:p>
          <a:p>
            <a:r>
              <a:rPr lang="en-US"/>
              <a:t>Matrix decomposition</a:t>
            </a:r>
          </a:p>
          <a:p>
            <a:endParaRPr lang="en-US" dirty="0"/>
          </a:p>
        </p:txBody>
      </p:sp>
      <p:sp>
        <p:nvSpPr>
          <p:cNvPr id="4" name="Slide Number Placeholder 3"/>
          <p:cNvSpPr>
            <a:spLocks noGrp="1"/>
          </p:cNvSpPr>
          <p:nvPr>
            <p:ph type="sldNum" sz="quarter" idx="5"/>
          </p:nvPr>
        </p:nvSpPr>
        <p:spPr/>
        <p:txBody>
          <a:bodyPr/>
          <a:lstStyle/>
          <a:p>
            <a:fld id="{AB0B4AF0-6978-4EAD-B08D-90E07C9AD199}" type="slidenum">
              <a:rPr lang="en-AU" smtClean="0"/>
              <a:t>20</a:t>
            </a:fld>
            <a:endParaRPr lang="en-AU"/>
          </a:p>
        </p:txBody>
      </p:sp>
    </p:spTree>
    <p:extLst>
      <p:ext uri="{BB962C8B-B14F-4D97-AF65-F5344CB8AC3E}">
        <p14:creationId xmlns:p14="http://schemas.microsoft.com/office/powerpoint/2010/main" val="2006391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baseline="0" dirty="0"/>
          </a:p>
        </p:txBody>
      </p:sp>
      <p:sp>
        <p:nvSpPr>
          <p:cNvPr id="4" name="Slide Number Placeholder 3"/>
          <p:cNvSpPr>
            <a:spLocks noGrp="1"/>
          </p:cNvSpPr>
          <p:nvPr>
            <p:ph type="sldNum" sz="quarter" idx="10"/>
          </p:nvPr>
        </p:nvSpPr>
        <p:spPr/>
        <p:txBody>
          <a:bodyPr/>
          <a:lstStyle/>
          <a:p>
            <a:fld id="{AB0B4AF0-6978-4EAD-B08D-90E07C9AD199}" type="slidenum">
              <a:rPr lang="en-AU" smtClean="0"/>
              <a:t>2</a:t>
            </a:fld>
            <a:endParaRPr lang="en-AU"/>
          </a:p>
        </p:txBody>
      </p:sp>
    </p:spTree>
    <p:extLst>
      <p:ext uri="{BB962C8B-B14F-4D97-AF65-F5344CB8AC3E}">
        <p14:creationId xmlns:p14="http://schemas.microsoft.com/office/powerpoint/2010/main" val="3020660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what is TL?</a:t>
            </a:r>
          </a:p>
          <a:p>
            <a:r>
              <a:rPr lang="en-US" dirty="0"/>
              <a:t>Transfer learning is….</a:t>
            </a:r>
          </a:p>
          <a:p>
            <a:r>
              <a:rPr lang="en-US" dirty="0"/>
              <a:t>Next, we will give two examples to illustrate the transfer learning method and the motivation behind this.</a:t>
            </a:r>
          </a:p>
        </p:txBody>
      </p:sp>
      <p:sp>
        <p:nvSpPr>
          <p:cNvPr id="4" name="Slide Number Placeholder 3"/>
          <p:cNvSpPr>
            <a:spLocks noGrp="1"/>
          </p:cNvSpPr>
          <p:nvPr>
            <p:ph type="sldNum" sz="quarter" idx="5"/>
          </p:nvPr>
        </p:nvSpPr>
        <p:spPr/>
        <p:txBody>
          <a:bodyPr/>
          <a:lstStyle/>
          <a:p>
            <a:fld id="{AB0B4AF0-6978-4EAD-B08D-90E07C9AD199}" type="slidenum">
              <a:rPr lang="en-AU" smtClean="0"/>
              <a:t>3</a:t>
            </a:fld>
            <a:endParaRPr lang="en-AU"/>
          </a:p>
        </p:txBody>
      </p:sp>
    </p:spTree>
    <p:extLst>
      <p:ext uri="{BB962C8B-B14F-4D97-AF65-F5344CB8AC3E}">
        <p14:creationId xmlns:p14="http://schemas.microsoft.com/office/powerpoint/2010/main" val="1270168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1.About ten years ago, the main functions of mobile phone are … make a call, and send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nowadays, what we use the mobile phone for? We use it to …play games, watch vides, and surf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2.If we built a model five years ago to predict the mobile phone’s market penetration, can we use the model for the phone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not, because the distribution of data is different.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3.But it is wasteful to discard all the historical data, because they have the similar even same feature space with current data, although the distributions are different.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TL method try to learn and exploit….</a:t>
            </a:r>
          </a:p>
        </p:txBody>
      </p:sp>
      <p:sp>
        <p:nvSpPr>
          <p:cNvPr id="4" name="Slide Number Placeholder 3"/>
          <p:cNvSpPr>
            <a:spLocks noGrp="1"/>
          </p:cNvSpPr>
          <p:nvPr>
            <p:ph type="sldNum" sz="quarter" idx="5"/>
          </p:nvPr>
        </p:nvSpPr>
        <p:spPr/>
        <p:txBody>
          <a:bodyPr/>
          <a:lstStyle/>
          <a:p>
            <a:fld id="{AB0B4AF0-6978-4EAD-B08D-90E07C9AD199}" type="slidenum">
              <a:rPr lang="en-AU" smtClean="0"/>
              <a:t>4</a:t>
            </a:fld>
            <a:endParaRPr lang="en-AU"/>
          </a:p>
        </p:txBody>
      </p:sp>
    </p:spTree>
    <p:extLst>
      <p:ext uri="{BB962C8B-B14F-4D97-AF65-F5344CB8AC3E}">
        <p14:creationId xmlns:p14="http://schemas.microsoft.com/office/powerpoint/2010/main" val="629962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second example is that</a:t>
            </a:r>
          </a:p>
          <a:p>
            <a:endParaRPr lang="en-US" dirty="0"/>
          </a:p>
          <a:p>
            <a:endParaRPr lang="en-US" dirty="0"/>
          </a:p>
        </p:txBody>
      </p:sp>
      <p:sp>
        <p:nvSpPr>
          <p:cNvPr id="4" name="Slide Number Placeholder 3"/>
          <p:cNvSpPr>
            <a:spLocks noGrp="1"/>
          </p:cNvSpPr>
          <p:nvPr>
            <p:ph type="sldNum" sz="quarter" idx="5"/>
          </p:nvPr>
        </p:nvSpPr>
        <p:spPr/>
        <p:txBody>
          <a:bodyPr/>
          <a:lstStyle/>
          <a:p>
            <a:fld id="{AB0B4AF0-6978-4EAD-B08D-90E07C9AD199}" type="slidenum">
              <a:rPr lang="en-AU" smtClean="0"/>
              <a:t>5</a:t>
            </a:fld>
            <a:endParaRPr lang="en-AU"/>
          </a:p>
        </p:txBody>
      </p:sp>
    </p:spTree>
    <p:extLst>
      <p:ext uri="{BB962C8B-B14F-4D97-AF65-F5344CB8AC3E}">
        <p14:creationId xmlns:p14="http://schemas.microsoft.com/office/powerpoint/2010/main" val="862452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can handle the above two mentioned issues in machine learning.</a:t>
            </a:r>
          </a:p>
          <a:p>
            <a:r>
              <a:rPr lang="en-US" dirty="0"/>
              <a:t>Because in classical machine learning…… But if the distributions or feature space have changed, the traditional ML methods can’t be used. Transfer learning could handle these two issues…</a:t>
            </a:r>
          </a:p>
          <a:p>
            <a:endParaRPr lang="en-US" dirty="0"/>
          </a:p>
          <a:p>
            <a:r>
              <a:rPr lang="en-US" dirty="0"/>
              <a:t>The aim of TL is to exploit …</a:t>
            </a:r>
          </a:p>
          <a:p>
            <a:endParaRPr lang="en-US" dirty="0"/>
          </a:p>
        </p:txBody>
      </p:sp>
      <p:sp>
        <p:nvSpPr>
          <p:cNvPr id="4" name="Slide Number Placeholder 3"/>
          <p:cNvSpPr>
            <a:spLocks noGrp="1"/>
          </p:cNvSpPr>
          <p:nvPr>
            <p:ph type="sldNum" sz="quarter" idx="5"/>
          </p:nvPr>
        </p:nvSpPr>
        <p:spPr/>
        <p:txBody>
          <a:bodyPr/>
          <a:lstStyle/>
          <a:p>
            <a:fld id="{AB0B4AF0-6978-4EAD-B08D-90E07C9AD199}" type="slidenum">
              <a:rPr lang="en-AU" smtClean="0"/>
              <a:t>6</a:t>
            </a:fld>
            <a:endParaRPr lang="en-AU"/>
          </a:p>
        </p:txBody>
      </p:sp>
    </p:spTree>
    <p:extLst>
      <p:ext uri="{BB962C8B-B14F-4D97-AF65-F5344CB8AC3E}">
        <p14:creationId xmlns:p14="http://schemas.microsoft.com/office/powerpoint/2010/main" val="4049536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Now let’s look at the concept of TL.</a:t>
            </a:r>
          </a:p>
          <a:p>
            <a:r>
              <a:rPr lang="en-US" dirty="0"/>
              <a:t>There is a source domain and a target domain. In the source domain,…. In the target domain,…</a:t>
            </a:r>
          </a:p>
          <a:p>
            <a:r>
              <a:rPr lang="en-US" dirty="0"/>
              <a:t>TL improves…</a:t>
            </a:r>
          </a:p>
          <a:p>
            <a:r>
              <a:rPr lang="en-US" dirty="0"/>
              <a:t>2. Generally, there are two categories of transfer learning methods….</a:t>
            </a:r>
          </a:p>
          <a:p>
            <a:r>
              <a:rPr lang="en-US" dirty="0"/>
              <a:t>Also there are other ways of dividing TL methods. For examples, depending on the amount of labeled data in the target domain, there are semi-supervised and unsupervised.</a:t>
            </a:r>
          </a:p>
          <a:p>
            <a:endParaRPr lang="en-US" dirty="0"/>
          </a:p>
          <a:p>
            <a:r>
              <a:rPr lang="en-US" dirty="0"/>
              <a:t>3.Most of the TL methods are based on the data transfer, and lack the ability of extracting a higher level of knowledge.</a:t>
            </a:r>
          </a:p>
          <a:p>
            <a:r>
              <a:rPr lang="en-US" dirty="0"/>
              <a:t>And they ignore the phenomenon of information granularity. So fuzzy system is introduce to TL to deal with this issue.</a:t>
            </a:r>
          </a:p>
        </p:txBody>
      </p:sp>
      <p:sp>
        <p:nvSpPr>
          <p:cNvPr id="4" name="Slide Number Placeholder 3"/>
          <p:cNvSpPr>
            <a:spLocks noGrp="1"/>
          </p:cNvSpPr>
          <p:nvPr>
            <p:ph type="sldNum" sz="quarter" idx="5"/>
          </p:nvPr>
        </p:nvSpPr>
        <p:spPr/>
        <p:txBody>
          <a:bodyPr/>
          <a:lstStyle/>
          <a:p>
            <a:fld id="{AB0B4AF0-6978-4EAD-B08D-90E07C9AD199}" type="slidenum">
              <a:rPr lang="en-AU" smtClean="0"/>
              <a:t>7</a:t>
            </a:fld>
            <a:endParaRPr lang="en-AU"/>
          </a:p>
        </p:txBody>
      </p:sp>
    </p:spTree>
    <p:extLst>
      <p:ext uri="{BB962C8B-B14F-4D97-AF65-F5344CB8AC3E}">
        <p14:creationId xmlns:p14="http://schemas.microsoft.com/office/powerpoint/2010/main" val="26275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part of the cross-domain adaptation method is to extract a latent feature space, that can be shared between the source and target domains.</a:t>
            </a:r>
          </a:p>
          <a:p>
            <a:r>
              <a:rPr lang="en-US" dirty="0"/>
              <a:t>Two mappings are learned in an unsupervised way to map the source and target data into the latent feature space.</a:t>
            </a:r>
          </a:p>
          <a:p>
            <a:r>
              <a:rPr lang="en-US" dirty="0"/>
              <a:t>The features in the latent feature space have more abstract meanings, or even don’t have explicit meanings.</a:t>
            </a:r>
          </a:p>
          <a:p>
            <a:endParaRPr lang="en-US" dirty="0"/>
          </a:p>
          <a:p>
            <a:r>
              <a:rPr lang="en-US" dirty="0"/>
              <a:t>After transforming the data to the latent feature space, the data in two domains have the same representations, the same feature space with different distributions, so the cross-domain problem is converted to domain adaptation problem.</a:t>
            </a:r>
          </a:p>
          <a:p>
            <a:endParaRPr lang="en-US" dirty="0"/>
          </a:p>
        </p:txBody>
      </p:sp>
      <p:sp>
        <p:nvSpPr>
          <p:cNvPr id="4" name="Slide Number Placeholder 3"/>
          <p:cNvSpPr>
            <a:spLocks noGrp="1"/>
          </p:cNvSpPr>
          <p:nvPr>
            <p:ph type="sldNum" sz="quarter" idx="5"/>
          </p:nvPr>
        </p:nvSpPr>
        <p:spPr/>
        <p:txBody>
          <a:bodyPr/>
          <a:lstStyle/>
          <a:p>
            <a:fld id="{AB0B4AF0-6978-4EAD-B08D-90E07C9AD199}" type="slidenum">
              <a:rPr lang="en-AU" smtClean="0"/>
              <a:t>12</a:t>
            </a:fld>
            <a:endParaRPr lang="en-AU"/>
          </a:p>
        </p:txBody>
      </p:sp>
    </p:spTree>
    <p:extLst>
      <p:ext uri="{BB962C8B-B14F-4D97-AF65-F5344CB8AC3E}">
        <p14:creationId xmlns:p14="http://schemas.microsoft.com/office/powerpoint/2010/main" val="3449022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0B4AF0-6978-4EAD-B08D-90E07C9AD199}" type="slidenum">
              <a:rPr lang="en-AU" smtClean="0"/>
              <a:t>13</a:t>
            </a:fld>
            <a:endParaRPr lang="en-AU"/>
          </a:p>
        </p:txBody>
      </p:sp>
    </p:spTree>
    <p:extLst>
      <p:ext uri="{BB962C8B-B14F-4D97-AF65-F5344CB8AC3E}">
        <p14:creationId xmlns:p14="http://schemas.microsoft.com/office/powerpoint/2010/main" val="2189792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086B62-C95D-40D3-9521-CDD237CC8D50}" type="datetimeFigureOut">
              <a:rPr lang="en-AU" smtClean="0"/>
              <a:t>21/10/19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CD35F44-2D8E-4D8F-8BD9-341448FFA248}" type="slidenum">
              <a:rPr lang="en-AU" smtClean="0"/>
              <a:t>‹#›</a:t>
            </a:fld>
            <a:endParaRPr lang="en-AU"/>
          </a:p>
        </p:txBody>
      </p:sp>
    </p:spTree>
    <p:extLst>
      <p:ext uri="{BB962C8B-B14F-4D97-AF65-F5344CB8AC3E}">
        <p14:creationId xmlns:p14="http://schemas.microsoft.com/office/powerpoint/2010/main" val="1993147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086B62-C95D-40D3-9521-CDD237CC8D50}" type="datetimeFigureOut">
              <a:rPr lang="en-AU" smtClean="0"/>
              <a:t>21/10/19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CD35F44-2D8E-4D8F-8BD9-341448FFA248}" type="slidenum">
              <a:rPr lang="en-AU" smtClean="0"/>
              <a:t>‹#›</a:t>
            </a:fld>
            <a:endParaRPr lang="en-AU"/>
          </a:p>
        </p:txBody>
      </p:sp>
    </p:spTree>
    <p:extLst>
      <p:ext uri="{BB962C8B-B14F-4D97-AF65-F5344CB8AC3E}">
        <p14:creationId xmlns:p14="http://schemas.microsoft.com/office/powerpoint/2010/main" val="271242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086B62-C95D-40D3-9521-CDD237CC8D50}" type="datetimeFigureOut">
              <a:rPr lang="en-AU" smtClean="0"/>
              <a:t>21/10/19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CD35F44-2D8E-4D8F-8BD9-341448FFA248}" type="slidenum">
              <a:rPr lang="en-AU" smtClean="0"/>
              <a:t>‹#›</a:t>
            </a:fld>
            <a:endParaRPr lang="en-AU"/>
          </a:p>
        </p:txBody>
      </p:sp>
    </p:spTree>
    <p:extLst>
      <p:ext uri="{BB962C8B-B14F-4D97-AF65-F5344CB8AC3E}">
        <p14:creationId xmlns:p14="http://schemas.microsoft.com/office/powerpoint/2010/main" val="4169144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5086B62-C95D-40D3-9521-CDD237CC8D50}" type="datetimeFigureOut">
              <a:rPr lang="en-AU" smtClean="0"/>
              <a:t>21/10/19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CD35F44-2D8E-4D8F-8BD9-341448FFA248}" type="slidenum">
              <a:rPr lang="en-AU" smtClean="0"/>
              <a:t>‹#›</a:t>
            </a:fld>
            <a:endParaRPr lang="en-AU"/>
          </a:p>
        </p:txBody>
      </p:sp>
      <p:sp>
        <p:nvSpPr>
          <p:cNvPr id="2" name="Rectangle 1">
            <a:extLst>
              <a:ext uri="{FF2B5EF4-FFF2-40B4-BE49-F238E27FC236}">
                <a16:creationId xmlns:a16="http://schemas.microsoft.com/office/drawing/2014/main" id="{5548769F-42A7-064D-850B-65B559324441}"/>
              </a:ext>
            </a:extLst>
          </p:cNvPr>
          <p:cNvSpPr/>
          <p:nvPr userDrawn="1"/>
        </p:nvSpPr>
        <p:spPr>
          <a:xfrm>
            <a:off x="0" y="637"/>
            <a:ext cx="9144000" cy="904009"/>
          </a:xfrm>
          <a:prstGeom prst="rect">
            <a:avLst/>
          </a:prstGeom>
          <a:solidFill>
            <a:srgbClr val="211E2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462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5086B62-C95D-40D3-9521-CDD237CC8D50}" type="datetimeFigureOut">
              <a:rPr lang="en-AU" smtClean="0"/>
              <a:t>21/10/19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CD35F44-2D8E-4D8F-8BD9-341448FFA248}" type="slidenum">
              <a:rPr lang="en-AU" smtClean="0"/>
              <a:t>‹#›</a:t>
            </a:fld>
            <a:endParaRPr lang="en-AU"/>
          </a:p>
        </p:txBody>
      </p:sp>
    </p:spTree>
    <p:extLst>
      <p:ext uri="{BB962C8B-B14F-4D97-AF65-F5344CB8AC3E}">
        <p14:creationId xmlns:p14="http://schemas.microsoft.com/office/powerpoint/2010/main" val="401241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086B62-C95D-40D3-9521-CDD237CC8D50}" type="datetimeFigureOut">
              <a:rPr lang="en-AU" smtClean="0"/>
              <a:t>21/10/19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CD35F44-2D8E-4D8F-8BD9-341448FFA248}" type="slidenum">
              <a:rPr lang="en-AU" smtClean="0"/>
              <a:t>‹#›</a:t>
            </a:fld>
            <a:endParaRPr lang="en-AU"/>
          </a:p>
        </p:txBody>
      </p:sp>
    </p:spTree>
    <p:extLst>
      <p:ext uri="{BB962C8B-B14F-4D97-AF65-F5344CB8AC3E}">
        <p14:creationId xmlns:p14="http://schemas.microsoft.com/office/powerpoint/2010/main" val="274120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086B62-C95D-40D3-9521-CDD237CC8D50}" type="datetimeFigureOut">
              <a:rPr lang="en-AU" smtClean="0"/>
              <a:t>21/10/19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CD35F44-2D8E-4D8F-8BD9-341448FFA248}" type="slidenum">
              <a:rPr lang="en-AU" smtClean="0"/>
              <a:t>‹#›</a:t>
            </a:fld>
            <a:endParaRPr lang="en-AU"/>
          </a:p>
        </p:txBody>
      </p:sp>
    </p:spTree>
    <p:extLst>
      <p:ext uri="{BB962C8B-B14F-4D97-AF65-F5344CB8AC3E}">
        <p14:creationId xmlns:p14="http://schemas.microsoft.com/office/powerpoint/2010/main" val="2636562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086B62-C95D-40D3-9521-CDD237CC8D50}" type="datetimeFigureOut">
              <a:rPr lang="en-AU" smtClean="0"/>
              <a:t>21/10/19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CD35F44-2D8E-4D8F-8BD9-341448FFA248}" type="slidenum">
              <a:rPr lang="en-AU" smtClean="0"/>
              <a:t>‹#›</a:t>
            </a:fld>
            <a:endParaRPr lang="en-AU"/>
          </a:p>
        </p:txBody>
      </p:sp>
    </p:spTree>
    <p:extLst>
      <p:ext uri="{BB962C8B-B14F-4D97-AF65-F5344CB8AC3E}">
        <p14:creationId xmlns:p14="http://schemas.microsoft.com/office/powerpoint/2010/main" val="3737812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86B62-C95D-40D3-9521-CDD237CC8D50}" type="datetimeFigureOut">
              <a:rPr lang="en-AU" smtClean="0"/>
              <a:t>21/10/19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CD35F44-2D8E-4D8F-8BD9-341448FFA248}" type="slidenum">
              <a:rPr lang="en-AU" smtClean="0"/>
              <a:t>‹#›</a:t>
            </a:fld>
            <a:endParaRPr lang="en-AU"/>
          </a:p>
        </p:txBody>
      </p:sp>
    </p:spTree>
    <p:extLst>
      <p:ext uri="{BB962C8B-B14F-4D97-AF65-F5344CB8AC3E}">
        <p14:creationId xmlns:p14="http://schemas.microsoft.com/office/powerpoint/2010/main" val="19547794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086B62-C95D-40D3-9521-CDD237CC8D50}" type="datetimeFigureOut">
              <a:rPr lang="en-AU" smtClean="0"/>
              <a:t>21/10/19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CD35F44-2D8E-4D8F-8BD9-341448FFA248}" type="slidenum">
              <a:rPr lang="en-AU" smtClean="0"/>
              <a:t>‹#›</a:t>
            </a:fld>
            <a:endParaRPr lang="en-AU"/>
          </a:p>
        </p:txBody>
      </p:sp>
    </p:spTree>
    <p:extLst>
      <p:ext uri="{BB962C8B-B14F-4D97-AF65-F5344CB8AC3E}">
        <p14:creationId xmlns:p14="http://schemas.microsoft.com/office/powerpoint/2010/main" val="179072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086B62-C95D-40D3-9521-CDD237CC8D50}" type="datetimeFigureOut">
              <a:rPr lang="en-AU" smtClean="0"/>
              <a:t>21/10/19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CD35F44-2D8E-4D8F-8BD9-341448FFA248}" type="slidenum">
              <a:rPr lang="en-AU" smtClean="0"/>
              <a:t>‹#›</a:t>
            </a:fld>
            <a:endParaRPr lang="en-AU"/>
          </a:p>
        </p:txBody>
      </p:sp>
    </p:spTree>
    <p:extLst>
      <p:ext uri="{BB962C8B-B14F-4D97-AF65-F5344CB8AC3E}">
        <p14:creationId xmlns:p14="http://schemas.microsoft.com/office/powerpoint/2010/main" val="1729870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86B62-C95D-40D3-9521-CDD237CC8D50}" type="datetimeFigureOut">
              <a:rPr lang="en-AU" smtClean="0"/>
              <a:t>21/10/19</a:t>
            </a:fld>
            <a:endParaRPr lang="en-A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35F44-2D8E-4D8F-8BD9-341448FFA248}" type="slidenum">
              <a:rPr lang="en-AU" smtClean="0"/>
              <a:t>‹#›</a:t>
            </a:fld>
            <a:endParaRPr lang="en-AU"/>
          </a:p>
        </p:txBody>
      </p:sp>
    </p:spTree>
    <p:extLst>
      <p:ext uri="{BB962C8B-B14F-4D97-AF65-F5344CB8AC3E}">
        <p14:creationId xmlns:p14="http://schemas.microsoft.com/office/powerpoint/2010/main" val="265483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7.png"/><Relationship Id="rId12"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16.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29.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png"/><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g"/><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sv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g"/><Relationship Id="rId4" Type="http://schemas.openxmlformats.org/officeDocument/2006/relationships/image" Target="../media/image51.jp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8601298B-194C-9D4F-9EBD-F325D725AA5C}"/>
              </a:ext>
            </a:extLst>
          </p:cNvPr>
          <p:cNvSpPr txBox="1">
            <a:spLocks noChangeArrowheads="1"/>
          </p:cNvSpPr>
          <p:nvPr/>
        </p:nvSpPr>
        <p:spPr>
          <a:xfrm>
            <a:off x="782551" y="1000168"/>
            <a:ext cx="7736982" cy="220023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4000" dirty="0">
                <a:latin typeface="Arial" panose="020B0604020202020204" pitchFamily="34" charset="0"/>
                <a:ea typeface="Geneva" pitchFamily="-108" charset="0"/>
                <a:cs typeface="Arial" panose="020B0604020202020204" pitchFamily="34" charset="0"/>
              </a:rPr>
              <a:t>Transfer Learning for Prediction</a:t>
            </a:r>
          </a:p>
        </p:txBody>
      </p:sp>
      <p:sp>
        <p:nvSpPr>
          <p:cNvPr id="14" name="TextBox 13">
            <a:extLst>
              <a:ext uri="{FF2B5EF4-FFF2-40B4-BE49-F238E27FC236}">
                <a16:creationId xmlns:a16="http://schemas.microsoft.com/office/drawing/2014/main" id="{E2D05FEB-AB4E-0444-8362-F0B00005ACEF}"/>
              </a:ext>
            </a:extLst>
          </p:cNvPr>
          <p:cNvSpPr txBox="1"/>
          <p:nvPr/>
        </p:nvSpPr>
        <p:spPr>
          <a:xfrm>
            <a:off x="1799692" y="3912912"/>
            <a:ext cx="5544616" cy="1323439"/>
          </a:xfrm>
          <a:prstGeom prst="rect">
            <a:avLst/>
          </a:prstGeom>
          <a:noFill/>
        </p:spPr>
        <p:txBody>
          <a:bodyPr wrap="square" rtlCol="0">
            <a:spAutoFit/>
          </a:bodyPr>
          <a:lstStyle/>
          <a:p>
            <a:pPr algn="ctr"/>
            <a:r>
              <a:rPr lang="en-US" sz="2000" dirty="0">
                <a:latin typeface="Garamond" panose="02020404030301010803" pitchFamily="18" charset="0"/>
                <a:ea typeface="Baskerville" panose="02020502070401020303" pitchFamily="18" charset="0"/>
                <a:cs typeface="Calibri" panose="020F0502020204030204" pitchFamily="34" charset="0"/>
              </a:rPr>
              <a:t>Hua </a:t>
            </a:r>
            <a:r>
              <a:rPr lang="en-US" sz="2000" dirty="0" err="1">
                <a:latin typeface="Garamond" panose="02020404030301010803" pitchFamily="18" charset="0"/>
                <a:ea typeface="Baskerville" panose="02020502070401020303" pitchFamily="18" charset="0"/>
                <a:cs typeface="Calibri" panose="020F0502020204030204" pitchFamily="34" charset="0"/>
              </a:rPr>
              <a:t>Zuo</a:t>
            </a:r>
            <a:endParaRPr lang="en-US" sz="2000" dirty="0">
              <a:latin typeface="Garamond" panose="02020404030301010803" pitchFamily="18" charset="0"/>
              <a:ea typeface="Baskerville" panose="02020502070401020303" pitchFamily="18" charset="0"/>
              <a:cs typeface="Calibri" panose="020F0502020204030204" pitchFamily="34" charset="0"/>
            </a:endParaRPr>
          </a:p>
          <a:p>
            <a:pPr algn="ctr"/>
            <a:r>
              <a:rPr lang="en-US" sz="2000" dirty="0">
                <a:latin typeface="Garamond" panose="02020404030301010803" pitchFamily="18" charset="0"/>
                <a:ea typeface="Baskerville" panose="02020502070401020303" pitchFamily="18" charset="0"/>
                <a:cs typeface="Calibri" panose="020F0502020204030204" pitchFamily="34" charset="0"/>
              </a:rPr>
              <a:t>Centre for Artificial Intelligence (CAI)</a:t>
            </a:r>
          </a:p>
          <a:p>
            <a:pPr algn="ctr"/>
            <a:r>
              <a:rPr lang="en-US" sz="2000" dirty="0">
                <a:latin typeface="Garamond" panose="02020404030301010803" pitchFamily="18" charset="0"/>
                <a:ea typeface="Baskerville" panose="02020502070401020303" pitchFamily="18" charset="0"/>
                <a:cs typeface="Calibri" panose="020F0502020204030204" pitchFamily="34" charset="0"/>
              </a:rPr>
              <a:t>Faculty of Engineering and Information Technology</a:t>
            </a:r>
          </a:p>
          <a:p>
            <a:pPr algn="ctr"/>
            <a:r>
              <a:rPr lang="en-US" sz="2000" dirty="0">
                <a:latin typeface="Garamond" panose="02020404030301010803" pitchFamily="18" charset="0"/>
                <a:ea typeface="Baskerville" panose="02020502070401020303" pitchFamily="18" charset="0"/>
                <a:cs typeface="Calibri" panose="020F0502020204030204" pitchFamily="34" charset="0"/>
              </a:rPr>
              <a:t>University of Technology Sydney (UTS)</a:t>
            </a:r>
          </a:p>
        </p:txBody>
      </p:sp>
      <p:sp>
        <p:nvSpPr>
          <p:cNvPr id="4" name="Rectangle 3">
            <a:extLst>
              <a:ext uri="{FF2B5EF4-FFF2-40B4-BE49-F238E27FC236}">
                <a16:creationId xmlns:a16="http://schemas.microsoft.com/office/drawing/2014/main" id="{BCBDCEFB-7909-C742-8636-89DDF35F679A}"/>
              </a:ext>
            </a:extLst>
          </p:cNvPr>
          <p:cNvSpPr/>
          <p:nvPr/>
        </p:nvSpPr>
        <p:spPr>
          <a:xfrm>
            <a:off x="-12358" y="210065"/>
            <a:ext cx="9156357" cy="966429"/>
          </a:xfrm>
          <a:prstGeom prst="rect">
            <a:avLst/>
          </a:prstGeom>
          <a:solidFill>
            <a:srgbClr val="211E2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064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6B4C-2517-E645-9E34-FEFC4C26B91F}"/>
              </a:ext>
            </a:extLst>
          </p:cNvPr>
          <p:cNvSpPr txBox="1">
            <a:spLocks/>
          </p:cNvSpPr>
          <p:nvPr/>
        </p:nvSpPr>
        <p:spPr>
          <a:xfrm>
            <a:off x="299808" y="90669"/>
            <a:ext cx="3988786" cy="758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dirty="0">
                <a:solidFill>
                  <a:schemeClr val="bg1"/>
                </a:solidFill>
                <a:latin typeface="Arial" panose="020B0604020202020204" pitchFamily="34" charset="0"/>
                <a:cs typeface="Arial" panose="020B0604020202020204" pitchFamily="34" charset="0"/>
              </a:rPr>
              <a:t>Basic methods</a:t>
            </a:r>
          </a:p>
        </p:txBody>
      </p:sp>
      <p:sp>
        <p:nvSpPr>
          <p:cNvPr id="5" name="TextBox 4">
            <a:extLst>
              <a:ext uri="{FF2B5EF4-FFF2-40B4-BE49-F238E27FC236}">
                <a16:creationId xmlns:a16="http://schemas.microsoft.com/office/drawing/2014/main" id="{42FE05F0-A0F8-C94E-8DE6-1EB89566642B}"/>
              </a:ext>
            </a:extLst>
          </p:cNvPr>
          <p:cNvSpPr txBox="1"/>
          <p:nvPr/>
        </p:nvSpPr>
        <p:spPr>
          <a:xfrm>
            <a:off x="454475" y="1119357"/>
            <a:ext cx="8133897" cy="1031051"/>
          </a:xfrm>
          <a:prstGeom prst="rect">
            <a:avLst/>
          </a:prstGeom>
          <a:noFill/>
        </p:spPr>
        <p:txBody>
          <a:bodyPr wrap="square" rtlCol="0">
            <a:spAutoFit/>
          </a:bodyPr>
          <a:lstStyle/>
          <a:p>
            <a:pPr marL="285750" indent="-285750">
              <a:buClr>
                <a:schemeClr val="accent6"/>
              </a:buClr>
              <a:buFont typeface="Wingdings" pitchFamily="2" charset="2"/>
              <a:buChar char="v"/>
            </a:pPr>
            <a:r>
              <a:rPr lang="en-US" sz="2000" b="1" dirty="0">
                <a:latin typeface="Garamond" panose="02020404030301010803" pitchFamily="18" charset="0"/>
              </a:rPr>
              <a:t>Instance Reweighting</a:t>
            </a:r>
          </a:p>
          <a:p>
            <a:pPr>
              <a:spcBef>
                <a:spcPts val="600"/>
              </a:spcBef>
            </a:pPr>
            <a:r>
              <a:rPr lang="en-US" dirty="0">
                <a:latin typeface="Garamond" panose="02020404030301010803" pitchFamily="18" charset="0"/>
              </a:rPr>
              <a:t>Reweight source domain’s distribution so that  reweighted source distribution target distribution are similar:</a:t>
            </a:r>
            <a:endParaRPr lang="en-AU" dirty="0">
              <a:latin typeface="Garamond" panose="02020404030301010803" pitchFamily="18" charset="0"/>
            </a:endParaRPr>
          </a:p>
        </p:txBody>
      </p:sp>
      <p:sp>
        <p:nvSpPr>
          <p:cNvPr id="6" name="Arrow: Right 24">
            <a:extLst>
              <a:ext uri="{FF2B5EF4-FFF2-40B4-BE49-F238E27FC236}">
                <a16:creationId xmlns:a16="http://schemas.microsoft.com/office/drawing/2014/main" id="{91D1A118-91D1-D543-A347-A8C5C8916DC2}"/>
              </a:ext>
            </a:extLst>
          </p:cNvPr>
          <p:cNvSpPr/>
          <p:nvPr/>
        </p:nvSpPr>
        <p:spPr>
          <a:xfrm>
            <a:off x="4082891" y="4451142"/>
            <a:ext cx="978408" cy="2357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663C1B9F-28C6-4549-BB4A-A5D6502A0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740" y="2523232"/>
            <a:ext cx="476292" cy="472481"/>
          </a:xfrm>
          <a:prstGeom prst="rect">
            <a:avLst/>
          </a:prstGeom>
        </p:spPr>
      </p:pic>
      <p:pic>
        <p:nvPicPr>
          <p:cNvPr id="8" name="Picture 7">
            <a:extLst>
              <a:ext uri="{FF2B5EF4-FFF2-40B4-BE49-F238E27FC236}">
                <a16:creationId xmlns:a16="http://schemas.microsoft.com/office/drawing/2014/main" id="{BBBD1E8D-C17E-264A-BE06-D6D3A1DEBF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740" y="3237256"/>
            <a:ext cx="476292" cy="468791"/>
          </a:xfrm>
          <a:prstGeom prst="rect">
            <a:avLst/>
          </a:prstGeom>
        </p:spPr>
      </p:pic>
      <p:pic>
        <p:nvPicPr>
          <p:cNvPr id="9" name="Picture 8">
            <a:extLst>
              <a:ext uri="{FF2B5EF4-FFF2-40B4-BE49-F238E27FC236}">
                <a16:creationId xmlns:a16="http://schemas.microsoft.com/office/drawing/2014/main" id="{DFFA71D7-BC3C-D244-A54B-9E1631AA7A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5697" y="3297125"/>
            <a:ext cx="476292" cy="468791"/>
          </a:xfrm>
          <a:prstGeom prst="rect">
            <a:avLst/>
          </a:prstGeom>
        </p:spPr>
      </p:pic>
      <p:pic>
        <p:nvPicPr>
          <p:cNvPr id="10" name="Picture 9">
            <a:extLst>
              <a:ext uri="{FF2B5EF4-FFF2-40B4-BE49-F238E27FC236}">
                <a16:creationId xmlns:a16="http://schemas.microsoft.com/office/drawing/2014/main" id="{5CC40686-D588-7F4D-9F81-AF77656598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3979" y="2463987"/>
            <a:ext cx="1049230" cy="328547"/>
          </a:xfrm>
          <a:prstGeom prst="rect">
            <a:avLst/>
          </a:prstGeom>
        </p:spPr>
      </p:pic>
      <p:pic>
        <p:nvPicPr>
          <p:cNvPr id="11" name="Picture 10">
            <a:extLst>
              <a:ext uri="{FF2B5EF4-FFF2-40B4-BE49-F238E27FC236}">
                <a16:creationId xmlns:a16="http://schemas.microsoft.com/office/drawing/2014/main" id="{49341CA6-E4A9-1044-8654-5D99D08A89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7294" y="2473010"/>
            <a:ext cx="349628" cy="349628"/>
          </a:xfrm>
          <a:prstGeom prst="rect">
            <a:avLst/>
          </a:prstGeom>
        </p:spPr>
      </p:pic>
      <p:pic>
        <p:nvPicPr>
          <p:cNvPr id="12" name="Picture 11">
            <a:extLst>
              <a:ext uri="{FF2B5EF4-FFF2-40B4-BE49-F238E27FC236}">
                <a16:creationId xmlns:a16="http://schemas.microsoft.com/office/drawing/2014/main" id="{4C12B229-A34A-8446-AB64-E12713898B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1056" y="2858202"/>
            <a:ext cx="1070414" cy="335180"/>
          </a:xfrm>
          <a:prstGeom prst="rect">
            <a:avLst/>
          </a:prstGeom>
        </p:spPr>
      </p:pic>
      <p:pic>
        <p:nvPicPr>
          <p:cNvPr id="13" name="Picture 12">
            <a:extLst>
              <a:ext uri="{FF2B5EF4-FFF2-40B4-BE49-F238E27FC236}">
                <a16:creationId xmlns:a16="http://schemas.microsoft.com/office/drawing/2014/main" id="{BF25F5C8-5633-BB48-8F07-64C36838FD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935" y="2657003"/>
            <a:ext cx="472573" cy="468792"/>
          </a:xfrm>
          <a:prstGeom prst="rect">
            <a:avLst/>
          </a:prstGeom>
        </p:spPr>
      </p:pic>
      <p:pic>
        <p:nvPicPr>
          <p:cNvPr id="14" name="Picture 13">
            <a:extLst>
              <a:ext uri="{FF2B5EF4-FFF2-40B4-BE49-F238E27FC236}">
                <a16:creationId xmlns:a16="http://schemas.microsoft.com/office/drawing/2014/main" id="{10FD6333-6159-994F-AC0B-DC44427827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4527" y="2684687"/>
            <a:ext cx="2207446" cy="3156442"/>
          </a:xfrm>
          <a:prstGeom prst="rect">
            <a:avLst/>
          </a:prstGeom>
        </p:spPr>
      </p:pic>
      <p:pic>
        <p:nvPicPr>
          <p:cNvPr id="15" name="Picture 14">
            <a:extLst>
              <a:ext uri="{FF2B5EF4-FFF2-40B4-BE49-F238E27FC236}">
                <a16:creationId xmlns:a16="http://schemas.microsoft.com/office/drawing/2014/main" id="{E75AB37F-7AD7-8548-B046-1A475C451F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6981" y="3757493"/>
            <a:ext cx="2046818" cy="2046818"/>
          </a:xfrm>
          <a:prstGeom prst="rect">
            <a:avLst/>
          </a:prstGeom>
        </p:spPr>
      </p:pic>
      <p:pic>
        <p:nvPicPr>
          <p:cNvPr id="16" name="Picture 15">
            <a:extLst>
              <a:ext uri="{FF2B5EF4-FFF2-40B4-BE49-F238E27FC236}">
                <a16:creationId xmlns:a16="http://schemas.microsoft.com/office/drawing/2014/main" id="{A325465B-0182-1746-890F-5FE182BC51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5638" y="4106345"/>
            <a:ext cx="1122392" cy="351456"/>
          </a:xfrm>
          <a:prstGeom prst="rect">
            <a:avLst/>
          </a:prstGeom>
        </p:spPr>
      </p:pic>
      <p:pic>
        <p:nvPicPr>
          <p:cNvPr id="17" name="Picture 16">
            <a:extLst>
              <a:ext uri="{FF2B5EF4-FFF2-40B4-BE49-F238E27FC236}">
                <a16:creationId xmlns:a16="http://schemas.microsoft.com/office/drawing/2014/main" id="{30D16E60-9459-DA46-ADC2-ACDEFF89C1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32239" y="3419354"/>
            <a:ext cx="952583" cy="952583"/>
          </a:xfrm>
          <a:prstGeom prst="rect">
            <a:avLst/>
          </a:prstGeom>
        </p:spPr>
      </p:pic>
      <p:pic>
        <p:nvPicPr>
          <p:cNvPr id="18" name="Picture 17">
            <a:extLst>
              <a:ext uri="{FF2B5EF4-FFF2-40B4-BE49-F238E27FC236}">
                <a16:creationId xmlns:a16="http://schemas.microsoft.com/office/drawing/2014/main" id="{B3BFB94C-D36C-264F-BDD2-A1B5EA794FE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17302" y="2482190"/>
            <a:ext cx="192956" cy="192956"/>
          </a:xfrm>
          <a:prstGeom prst="rect">
            <a:avLst/>
          </a:prstGeom>
        </p:spPr>
      </p:pic>
      <p:pic>
        <p:nvPicPr>
          <p:cNvPr id="19" name="Picture 18">
            <a:extLst>
              <a:ext uri="{FF2B5EF4-FFF2-40B4-BE49-F238E27FC236}">
                <a16:creationId xmlns:a16="http://schemas.microsoft.com/office/drawing/2014/main" id="{D3A5FBBB-A56D-DA45-B100-B1B19F838A0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21424" y="2438799"/>
            <a:ext cx="417333" cy="417333"/>
          </a:xfrm>
          <a:prstGeom prst="rect">
            <a:avLst/>
          </a:prstGeom>
        </p:spPr>
      </p:pic>
      <p:pic>
        <p:nvPicPr>
          <p:cNvPr id="20" name="Picture 19">
            <a:extLst>
              <a:ext uri="{FF2B5EF4-FFF2-40B4-BE49-F238E27FC236}">
                <a16:creationId xmlns:a16="http://schemas.microsoft.com/office/drawing/2014/main" id="{1306CB01-0360-1946-B332-7C7CF5588FA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04817" y="2482744"/>
            <a:ext cx="199175" cy="225640"/>
          </a:xfrm>
          <a:prstGeom prst="rect">
            <a:avLst/>
          </a:prstGeom>
        </p:spPr>
      </p:pic>
      <p:pic>
        <p:nvPicPr>
          <p:cNvPr id="21" name="Picture 20">
            <a:extLst>
              <a:ext uri="{FF2B5EF4-FFF2-40B4-BE49-F238E27FC236}">
                <a16:creationId xmlns:a16="http://schemas.microsoft.com/office/drawing/2014/main" id="{FD665987-D192-B046-B798-DCD61A40E65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7719" y="2768906"/>
            <a:ext cx="192956" cy="192956"/>
          </a:xfrm>
          <a:prstGeom prst="rect">
            <a:avLst/>
          </a:prstGeom>
        </p:spPr>
      </p:pic>
      <p:pic>
        <p:nvPicPr>
          <p:cNvPr id="22" name="Picture 21">
            <a:extLst>
              <a:ext uri="{FF2B5EF4-FFF2-40B4-BE49-F238E27FC236}">
                <a16:creationId xmlns:a16="http://schemas.microsoft.com/office/drawing/2014/main" id="{292997D4-9E77-1E4E-BC55-AB3DF7A04A6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7719" y="3142795"/>
            <a:ext cx="199175" cy="225640"/>
          </a:xfrm>
          <a:prstGeom prst="rect">
            <a:avLst/>
          </a:prstGeom>
        </p:spPr>
      </p:pic>
      <p:pic>
        <p:nvPicPr>
          <p:cNvPr id="23" name="Picture 22">
            <a:extLst>
              <a:ext uri="{FF2B5EF4-FFF2-40B4-BE49-F238E27FC236}">
                <a16:creationId xmlns:a16="http://schemas.microsoft.com/office/drawing/2014/main" id="{8C22E645-E4D2-F445-BC85-036E717FBA6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49773" y="2881736"/>
            <a:ext cx="192956" cy="192956"/>
          </a:xfrm>
          <a:prstGeom prst="rect">
            <a:avLst/>
          </a:prstGeom>
        </p:spPr>
      </p:pic>
      <p:pic>
        <p:nvPicPr>
          <p:cNvPr id="24" name="Picture 23">
            <a:extLst>
              <a:ext uri="{FF2B5EF4-FFF2-40B4-BE49-F238E27FC236}">
                <a16:creationId xmlns:a16="http://schemas.microsoft.com/office/drawing/2014/main" id="{71220126-5E05-5E4D-9B06-83AF19E89A9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3554" y="3237256"/>
            <a:ext cx="199175" cy="225640"/>
          </a:xfrm>
          <a:prstGeom prst="rect">
            <a:avLst/>
          </a:prstGeom>
        </p:spPr>
      </p:pic>
    </p:spTree>
    <p:extLst>
      <p:ext uri="{BB962C8B-B14F-4D97-AF65-F5344CB8AC3E}">
        <p14:creationId xmlns:p14="http://schemas.microsoft.com/office/powerpoint/2010/main" val="3197556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5C2D6-A095-6941-8DC8-F4A0DB56E624}"/>
              </a:ext>
            </a:extLst>
          </p:cNvPr>
          <p:cNvSpPr txBox="1">
            <a:spLocks/>
          </p:cNvSpPr>
          <p:nvPr/>
        </p:nvSpPr>
        <p:spPr>
          <a:xfrm>
            <a:off x="299808" y="90669"/>
            <a:ext cx="3988786" cy="758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dirty="0">
                <a:solidFill>
                  <a:schemeClr val="bg1"/>
                </a:solidFill>
                <a:latin typeface="Arial" panose="020B0604020202020204" pitchFamily="34" charset="0"/>
                <a:cs typeface="Arial" panose="020B0604020202020204" pitchFamily="34" charset="0"/>
              </a:rPr>
              <a:t>Basic methods</a:t>
            </a:r>
          </a:p>
        </p:txBody>
      </p:sp>
      <p:pic>
        <p:nvPicPr>
          <p:cNvPr id="3" name="Picture 2">
            <a:extLst>
              <a:ext uri="{FF2B5EF4-FFF2-40B4-BE49-F238E27FC236}">
                <a16:creationId xmlns:a16="http://schemas.microsoft.com/office/drawing/2014/main" id="{24270836-BCB7-B847-A7D0-2798643DB0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3404" y="2668822"/>
            <a:ext cx="775356" cy="235796"/>
          </a:xfrm>
          <a:prstGeom prst="rect">
            <a:avLst/>
          </a:prstGeom>
        </p:spPr>
      </p:pic>
      <p:pic>
        <p:nvPicPr>
          <p:cNvPr id="4" name="Picture 3">
            <a:extLst>
              <a:ext uri="{FF2B5EF4-FFF2-40B4-BE49-F238E27FC236}">
                <a16:creationId xmlns:a16="http://schemas.microsoft.com/office/drawing/2014/main" id="{D49AEF60-D454-9145-AA1B-4C7601A756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2004" y="2658482"/>
            <a:ext cx="285419" cy="285419"/>
          </a:xfrm>
          <a:prstGeom prst="rect">
            <a:avLst/>
          </a:prstGeom>
        </p:spPr>
      </p:pic>
      <p:sp>
        <p:nvSpPr>
          <p:cNvPr id="7" name="TextBox 6">
            <a:extLst>
              <a:ext uri="{FF2B5EF4-FFF2-40B4-BE49-F238E27FC236}">
                <a16:creationId xmlns:a16="http://schemas.microsoft.com/office/drawing/2014/main" id="{061E0C09-D583-5E49-97A3-BABA6B515B98}"/>
              </a:ext>
            </a:extLst>
          </p:cNvPr>
          <p:cNvSpPr txBox="1"/>
          <p:nvPr/>
        </p:nvSpPr>
        <p:spPr>
          <a:xfrm>
            <a:off x="553133" y="1204454"/>
            <a:ext cx="7860541" cy="1031051"/>
          </a:xfrm>
          <a:prstGeom prst="rect">
            <a:avLst/>
          </a:prstGeom>
          <a:noFill/>
        </p:spPr>
        <p:txBody>
          <a:bodyPr wrap="square" rtlCol="0">
            <a:spAutoFit/>
          </a:bodyPr>
          <a:lstStyle/>
          <a:p>
            <a:pPr marL="285750" indent="-285750">
              <a:buClr>
                <a:schemeClr val="accent6"/>
              </a:buClr>
              <a:buFont typeface="Wingdings" pitchFamily="2" charset="2"/>
              <a:buChar char="v"/>
            </a:pPr>
            <a:r>
              <a:rPr lang="en-US" sz="2000" b="1" dirty="0">
                <a:latin typeface="Garamond" panose="02020404030301010803" pitchFamily="18" charset="0"/>
              </a:rPr>
              <a:t>Feature matching</a:t>
            </a:r>
          </a:p>
          <a:p>
            <a:pPr>
              <a:spcBef>
                <a:spcPts val="600"/>
              </a:spcBef>
            </a:pPr>
            <a:r>
              <a:rPr lang="en-US" dirty="0">
                <a:latin typeface="Garamond" panose="02020404030301010803" pitchFamily="18" charset="0"/>
              </a:rPr>
              <a:t>Try to find transformation T to map feature space into a latent space, where the new distributions are similar:</a:t>
            </a:r>
            <a:endParaRPr lang="en-AU" dirty="0">
              <a:latin typeface="Garamond" panose="02020404030301010803" pitchFamily="18" charset="0"/>
            </a:endParaRPr>
          </a:p>
        </p:txBody>
      </p:sp>
      <p:pic>
        <p:nvPicPr>
          <p:cNvPr id="8" name="Picture 7">
            <a:extLst>
              <a:ext uri="{FF2B5EF4-FFF2-40B4-BE49-F238E27FC236}">
                <a16:creationId xmlns:a16="http://schemas.microsoft.com/office/drawing/2014/main" id="{7173FE7F-900A-5D45-ADED-4ADC4A9366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837" y="3222754"/>
            <a:ext cx="3271330" cy="2549857"/>
          </a:xfrm>
          <a:prstGeom prst="rect">
            <a:avLst/>
          </a:prstGeom>
        </p:spPr>
      </p:pic>
      <p:pic>
        <p:nvPicPr>
          <p:cNvPr id="9" name="Picture 8">
            <a:extLst>
              <a:ext uri="{FF2B5EF4-FFF2-40B4-BE49-F238E27FC236}">
                <a16:creationId xmlns:a16="http://schemas.microsoft.com/office/drawing/2014/main" id="{8AF58148-46D8-014C-9716-117814A58B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352" y="2616182"/>
            <a:ext cx="4385569" cy="3156429"/>
          </a:xfrm>
          <a:prstGeom prst="rect">
            <a:avLst/>
          </a:prstGeom>
        </p:spPr>
      </p:pic>
      <p:pic>
        <p:nvPicPr>
          <p:cNvPr id="10" name="Picture 9">
            <a:extLst>
              <a:ext uri="{FF2B5EF4-FFF2-40B4-BE49-F238E27FC236}">
                <a16:creationId xmlns:a16="http://schemas.microsoft.com/office/drawing/2014/main" id="{A516B81C-79D6-594E-B3DD-E17C32400A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1059" y="3913167"/>
            <a:ext cx="177979" cy="189368"/>
          </a:xfrm>
          <a:prstGeom prst="rect">
            <a:avLst/>
          </a:prstGeom>
        </p:spPr>
      </p:pic>
      <p:sp>
        <p:nvSpPr>
          <p:cNvPr id="11" name="Arrow: Right 24">
            <a:extLst>
              <a:ext uri="{FF2B5EF4-FFF2-40B4-BE49-F238E27FC236}">
                <a16:creationId xmlns:a16="http://schemas.microsoft.com/office/drawing/2014/main" id="{4397D4EA-4604-6142-BC66-A04C34D6D01F}"/>
              </a:ext>
            </a:extLst>
          </p:cNvPr>
          <p:cNvSpPr/>
          <p:nvPr/>
        </p:nvSpPr>
        <p:spPr>
          <a:xfrm>
            <a:off x="4211352" y="4159705"/>
            <a:ext cx="978408" cy="235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E1D01938-FD85-FC4F-8815-C39FA1E4A1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19754" y="2645598"/>
            <a:ext cx="476292" cy="472481"/>
          </a:xfrm>
          <a:prstGeom prst="rect">
            <a:avLst/>
          </a:prstGeom>
        </p:spPr>
      </p:pic>
      <p:pic>
        <p:nvPicPr>
          <p:cNvPr id="13" name="Picture 12">
            <a:extLst>
              <a:ext uri="{FF2B5EF4-FFF2-40B4-BE49-F238E27FC236}">
                <a16:creationId xmlns:a16="http://schemas.microsoft.com/office/drawing/2014/main" id="{4F4EDABE-639C-6F40-9533-9852CE1280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9754" y="3284342"/>
            <a:ext cx="476292" cy="468791"/>
          </a:xfrm>
          <a:prstGeom prst="rect">
            <a:avLst/>
          </a:prstGeom>
        </p:spPr>
      </p:pic>
      <p:pic>
        <p:nvPicPr>
          <p:cNvPr id="14" name="Picture 13">
            <a:extLst>
              <a:ext uri="{FF2B5EF4-FFF2-40B4-BE49-F238E27FC236}">
                <a16:creationId xmlns:a16="http://schemas.microsoft.com/office/drawing/2014/main" id="{2ABDDCB2-DDDA-0044-92F7-7AA7CF4144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60600" y="2790994"/>
            <a:ext cx="476292" cy="472481"/>
          </a:xfrm>
          <a:prstGeom prst="rect">
            <a:avLst/>
          </a:prstGeom>
        </p:spPr>
      </p:pic>
      <p:pic>
        <p:nvPicPr>
          <p:cNvPr id="15" name="Picture 14">
            <a:extLst>
              <a:ext uri="{FF2B5EF4-FFF2-40B4-BE49-F238E27FC236}">
                <a16:creationId xmlns:a16="http://schemas.microsoft.com/office/drawing/2014/main" id="{B5F929C8-83B8-E143-9A8B-39D0C9D0EB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57133" y="3411226"/>
            <a:ext cx="476292" cy="468791"/>
          </a:xfrm>
          <a:prstGeom prst="rect">
            <a:avLst/>
          </a:prstGeom>
        </p:spPr>
      </p:pic>
      <p:pic>
        <p:nvPicPr>
          <p:cNvPr id="16" name="Picture 15">
            <a:extLst>
              <a:ext uri="{FF2B5EF4-FFF2-40B4-BE49-F238E27FC236}">
                <a16:creationId xmlns:a16="http://schemas.microsoft.com/office/drawing/2014/main" id="{48324747-1A00-3443-B8AE-B68221E8E8B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90127" y="2618930"/>
            <a:ext cx="546120" cy="316042"/>
          </a:xfrm>
          <a:prstGeom prst="rect">
            <a:avLst/>
          </a:prstGeom>
        </p:spPr>
      </p:pic>
      <p:pic>
        <p:nvPicPr>
          <p:cNvPr id="17" name="Picture 16">
            <a:extLst>
              <a:ext uri="{FF2B5EF4-FFF2-40B4-BE49-F238E27FC236}">
                <a16:creationId xmlns:a16="http://schemas.microsoft.com/office/drawing/2014/main" id="{0E424333-FC06-3746-9D95-C491E3A7FA6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87109" y="2645598"/>
            <a:ext cx="552580" cy="426374"/>
          </a:xfrm>
          <a:prstGeom prst="rect">
            <a:avLst/>
          </a:prstGeom>
        </p:spPr>
      </p:pic>
      <p:pic>
        <p:nvPicPr>
          <p:cNvPr id="18" name="Picture 17">
            <a:extLst>
              <a:ext uri="{FF2B5EF4-FFF2-40B4-BE49-F238E27FC236}">
                <a16:creationId xmlns:a16="http://schemas.microsoft.com/office/drawing/2014/main" id="{C63212ED-3C6A-1144-9BFB-83DCF17CFD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44210" y="2894921"/>
            <a:ext cx="192956" cy="192956"/>
          </a:xfrm>
          <a:prstGeom prst="rect">
            <a:avLst/>
          </a:prstGeom>
        </p:spPr>
      </p:pic>
      <p:pic>
        <p:nvPicPr>
          <p:cNvPr id="19" name="Picture 18">
            <a:extLst>
              <a:ext uri="{FF2B5EF4-FFF2-40B4-BE49-F238E27FC236}">
                <a16:creationId xmlns:a16="http://schemas.microsoft.com/office/drawing/2014/main" id="{252DFE91-648D-0049-8C1C-B3260808F0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27341" y="3185587"/>
            <a:ext cx="199175" cy="225640"/>
          </a:xfrm>
          <a:prstGeom prst="rect">
            <a:avLst/>
          </a:prstGeom>
        </p:spPr>
      </p:pic>
      <p:pic>
        <p:nvPicPr>
          <p:cNvPr id="20" name="Picture 19">
            <a:extLst>
              <a:ext uri="{FF2B5EF4-FFF2-40B4-BE49-F238E27FC236}">
                <a16:creationId xmlns:a16="http://schemas.microsoft.com/office/drawing/2014/main" id="{CE5D3983-5135-A047-9121-7DD3E5A4C5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90370" y="2974895"/>
            <a:ext cx="546120" cy="316042"/>
          </a:xfrm>
          <a:prstGeom prst="rect">
            <a:avLst/>
          </a:prstGeom>
        </p:spPr>
      </p:pic>
      <p:pic>
        <p:nvPicPr>
          <p:cNvPr id="21" name="Picture 20">
            <a:extLst>
              <a:ext uri="{FF2B5EF4-FFF2-40B4-BE49-F238E27FC236}">
                <a16:creationId xmlns:a16="http://schemas.microsoft.com/office/drawing/2014/main" id="{A5279BCF-58DD-D84A-8E99-C0E36BC29F4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8568" y="3302105"/>
            <a:ext cx="552580" cy="426374"/>
          </a:xfrm>
          <a:prstGeom prst="rect">
            <a:avLst/>
          </a:prstGeom>
        </p:spPr>
      </p:pic>
    </p:spTree>
    <p:extLst>
      <p:ext uri="{BB962C8B-B14F-4D97-AF65-F5344CB8AC3E}">
        <p14:creationId xmlns:p14="http://schemas.microsoft.com/office/powerpoint/2010/main" val="2449109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AEBF4E-B51A-1F47-8C6A-81B1CC9D2094}"/>
              </a:ext>
            </a:extLst>
          </p:cNvPr>
          <p:cNvSpPr>
            <a:spLocks noGrp="1"/>
          </p:cNvSpPr>
          <p:nvPr>
            <p:ph type="title" idx="4294967295"/>
          </p:nvPr>
        </p:nvSpPr>
        <p:spPr>
          <a:xfrm>
            <a:off x="117352" y="121072"/>
            <a:ext cx="8502650" cy="758825"/>
          </a:xfrm>
        </p:spPr>
        <p:txBody>
          <a:bodyPr>
            <a:noAutofit/>
          </a:bodyPr>
          <a:lstStyle/>
          <a:p>
            <a:r>
              <a:rPr lang="en-US" sz="2800" b="1" dirty="0">
                <a:solidFill>
                  <a:schemeClr val="bg1"/>
                </a:solidFill>
                <a:latin typeface="Arial" panose="020B0604020202020204" pitchFamily="34" charset="0"/>
                <a:cs typeface="Arial" panose="020B0604020202020204" pitchFamily="34" charset="0"/>
              </a:rPr>
              <a:t>Convert Cross-Domain Adaptation to Domain Adaptation by Mappings</a:t>
            </a:r>
          </a:p>
        </p:txBody>
      </p:sp>
      <p:graphicFrame>
        <p:nvGraphicFramePr>
          <p:cNvPr id="4" name="Table 3">
            <a:extLst>
              <a:ext uri="{FF2B5EF4-FFF2-40B4-BE49-F238E27FC236}">
                <a16:creationId xmlns:a16="http://schemas.microsoft.com/office/drawing/2014/main" id="{1D86B3F6-3F75-1F44-80F9-FE560971E3FC}"/>
              </a:ext>
            </a:extLst>
          </p:cNvPr>
          <p:cNvGraphicFramePr>
            <a:graphicFrameLocks noGrp="1"/>
          </p:cNvGraphicFramePr>
          <p:nvPr>
            <p:extLst>
              <p:ext uri="{D42A27DB-BD31-4B8C-83A1-F6EECF244321}">
                <p14:modId xmlns:p14="http://schemas.microsoft.com/office/powerpoint/2010/main" val="547841630"/>
              </p:ext>
            </p:extLst>
          </p:nvPr>
        </p:nvGraphicFramePr>
        <p:xfrm>
          <a:off x="992237" y="2171204"/>
          <a:ext cx="1935165" cy="360362"/>
        </p:xfrm>
        <a:graphic>
          <a:graphicData uri="http://schemas.openxmlformats.org/drawingml/2006/table">
            <a:tbl>
              <a:tblPr firstRow="1" bandRow="1">
                <a:tableStyleId>{5940675A-B579-460E-94D1-54222C63F5DA}</a:tableStyleId>
              </a:tblPr>
              <a:tblGrid>
                <a:gridCol w="387033">
                  <a:extLst>
                    <a:ext uri="{9D8B030D-6E8A-4147-A177-3AD203B41FA5}">
                      <a16:colId xmlns:a16="http://schemas.microsoft.com/office/drawing/2014/main" val="20000"/>
                    </a:ext>
                  </a:extLst>
                </a:gridCol>
                <a:gridCol w="387033">
                  <a:extLst>
                    <a:ext uri="{9D8B030D-6E8A-4147-A177-3AD203B41FA5}">
                      <a16:colId xmlns:a16="http://schemas.microsoft.com/office/drawing/2014/main" val="20001"/>
                    </a:ext>
                  </a:extLst>
                </a:gridCol>
                <a:gridCol w="387033">
                  <a:extLst>
                    <a:ext uri="{9D8B030D-6E8A-4147-A177-3AD203B41FA5}">
                      <a16:colId xmlns:a16="http://schemas.microsoft.com/office/drawing/2014/main" val="20002"/>
                    </a:ext>
                  </a:extLst>
                </a:gridCol>
                <a:gridCol w="387033">
                  <a:extLst>
                    <a:ext uri="{9D8B030D-6E8A-4147-A177-3AD203B41FA5}">
                      <a16:colId xmlns:a16="http://schemas.microsoft.com/office/drawing/2014/main" val="20003"/>
                    </a:ext>
                  </a:extLst>
                </a:gridCol>
                <a:gridCol w="387033">
                  <a:extLst>
                    <a:ext uri="{9D8B030D-6E8A-4147-A177-3AD203B41FA5}">
                      <a16:colId xmlns:a16="http://schemas.microsoft.com/office/drawing/2014/main" val="20004"/>
                    </a:ext>
                  </a:extLst>
                </a:gridCol>
              </a:tblGrid>
              <a:tr h="360362">
                <a:tc>
                  <a:txBody>
                    <a:bodyPr/>
                    <a:lstStyle/>
                    <a:p>
                      <a:r>
                        <a:rPr lang="en-US" sz="1400" b="1" dirty="0">
                          <a:solidFill>
                            <a:srgbClr val="00487E"/>
                          </a:solidFill>
                          <a:latin typeface="Garamond" panose="02020404030301010803" pitchFamily="18" charset="0"/>
                        </a:rPr>
                        <a:t>f1</a:t>
                      </a:r>
                    </a:p>
                  </a:txBody>
                  <a:tcPr marL="91015" marR="91015" marT="45761" marB="45761"/>
                </a:tc>
                <a:tc>
                  <a:txBody>
                    <a:bodyPr/>
                    <a:lstStyle/>
                    <a:p>
                      <a:r>
                        <a:rPr lang="en-US" sz="1400" b="1" dirty="0">
                          <a:solidFill>
                            <a:srgbClr val="00487E"/>
                          </a:solidFill>
                          <a:latin typeface="Garamond" panose="02020404030301010803" pitchFamily="18" charset="0"/>
                        </a:rPr>
                        <a:t>f2</a:t>
                      </a:r>
                    </a:p>
                  </a:txBody>
                  <a:tcPr marL="91015" marR="91015" marT="45761" marB="45761"/>
                </a:tc>
                <a:tc>
                  <a:txBody>
                    <a:bodyPr/>
                    <a:lstStyle/>
                    <a:p>
                      <a:r>
                        <a:rPr lang="en-US" sz="1400" b="1" dirty="0">
                          <a:solidFill>
                            <a:srgbClr val="00487E"/>
                          </a:solidFill>
                          <a:latin typeface="Garamond" panose="02020404030301010803" pitchFamily="18" charset="0"/>
                        </a:rPr>
                        <a:t>f3</a:t>
                      </a:r>
                    </a:p>
                  </a:txBody>
                  <a:tcPr marL="91015" marR="91015" marT="45761" marB="45761"/>
                </a:tc>
                <a:tc>
                  <a:txBody>
                    <a:bodyPr/>
                    <a:lstStyle/>
                    <a:p>
                      <a:r>
                        <a:rPr lang="en-US" sz="1400" b="1" dirty="0">
                          <a:solidFill>
                            <a:srgbClr val="00487E"/>
                          </a:solidFill>
                          <a:latin typeface="Garamond" panose="02020404030301010803" pitchFamily="18" charset="0"/>
                        </a:rPr>
                        <a:t>f4</a:t>
                      </a:r>
                    </a:p>
                  </a:txBody>
                  <a:tcPr marL="91015" marR="91015" marT="45761" marB="45761"/>
                </a:tc>
                <a:tc>
                  <a:txBody>
                    <a:bodyPr/>
                    <a:lstStyle/>
                    <a:p>
                      <a:r>
                        <a:rPr lang="en-US" sz="1400" b="1" dirty="0">
                          <a:solidFill>
                            <a:srgbClr val="00487E"/>
                          </a:solidFill>
                          <a:latin typeface="Garamond" panose="02020404030301010803" pitchFamily="18" charset="0"/>
                        </a:rPr>
                        <a:t>f5</a:t>
                      </a:r>
                    </a:p>
                  </a:txBody>
                  <a:tcPr marL="91015" marR="91015" marT="45761" marB="45761"/>
                </a:tc>
                <a:extLst>
                  <a:ext uri="{0D108BD9-81ED-4DB2-BD59-A6C34878D82A}">
                    <a16:rowId xmlns:a16="http://schemas.microsoft.com/office/drawing/2014/main" val="10000"/>
                  </a:ext>
                </a:extLst>
              </a:tr>
            </a:tbl>
          </a:graphicData>
        </a:graphic>
      </p:graphicFrame>
      <p:sp>
        <p:nvSpPr>
          <p:cNvPr id="5" name="Oval 4">
            <a:extLst>
              <a:ext uri="{FF2B5EF4-FFF2-40B4-BE49-F238E27FC236}">
                <a16:creationId xmlns:a16="http://schemas.microsoft.com/office/drawing/2014/main" id="{44995380-72BB-F44A-8126-5E679EF1CF01}"/>
              </a:ext>
            </a:extLst>
          </p:cNvPr>
          <p:cNvSpPr/>
          <p:nvPr/>
        </p:nvSpPr>
        <p:spPr>
          <a:xfrm>
            <a:off x="776213" y="1483345"/>
            <a:ext cx="2376264" cy="543843"/>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2C541CA-43CC-2749-981F-D98C859EFC2F}"/>
              </a:ext>
            </a:extLst>
          </p:cNvPr>
          <p:cNvSpPr txBox="1"/>
          <p:nvPr/>
        </p:nvSpPr>
        <p:spPr>
          <a:xfrm>
            <a:off x="1208261" y="1451446"/>
            <a:ext cx="1944216" cy="584775"/>
          </a:xfrm>
          <a:prstGeom prst="rect">
            <a:avLst/>
          </a:prstGeom>
          <a:noFill/>
        </p:spPr>
        <p:txBody>
          <a:bodyPr wrap="square" rtlCol="0">
            <a:spAutoFit/>
          </a:bodyPr>
          <a:lstStyle/>
          <a:p>
            <a:r>
              <a:rPr lang="en-US" sz="1600" dirty="0">
                <a:solidFill>
                  <a:schemeClr val="bg1"/>
                </a:solidFill>
                <a:latin typeface="Garamond" panose="02020404030301010803" pitchFamily="18" charset="0"/>
                <a:cs typeface="Times New Roman" panose="02020603050405020304" pitchFamily="18" charset="0"/>
              </a:rPr>
              <a:t>Source domain</a:t>
            </a:r>
          </a:p>
          <a:p>
            <a:r>
              <a:rPr lang="en-US" sz="1600" dirty="0">
                <a:solidFill>
                  <a:schemeClr val="bg1"/>
                </a:solidFill>
                <a:latin typeface="Garamond" panose="02020404030301010803" pitchFamily="18" charset="0"/>
                <a:cs typeface="Times New Roman" panose="02020603050405020304" pitchFamily="18" charset="0"/>
              </a:rPr>
              <a:t>feature space </a:t>
            </a:r>
          </a:p>
        </p:txBody>
      </p:sp>
      <p:sp>
        <p:nvSpPr>
          <p:cNvPr id="7" name="Oval 6">
            <a:extLst>
              <a:ext uri="{FF2B5EF4-FFF2-40B4-BE49-F238E27FC236}">
                <a16:creationId xmlns:a16="http://schemas.microsoft.com/office/drawing/2014/main" id="{EC0C8F87-6082-4748-BDB3-A47D4D80077A}"/>
              </a:ext>
            </a:extLst>
          </p:cNvPr>
          <p:cNvSpPr/>
          <p:nvPr/>
        </p:nvSpPr>
        <p:spPr>
          <a:xfrm>
            <a:off x="3929494" y="1443721"/>
            <a:ext cx="2376264" cy="54384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BB69940-2B16-0D47-8D40-CB5289AF9139}"/>
              </a:ext>
            </a:extLst>
          </p:cNvPr>
          <p:cNvSpPr txBox="1"/>
          <p:nvPr/>
        </p:nvSpPr>
        <p:spPr>
          <a:xfrm>
            <a:off x="4448621" y="1443721"/>
            <a:ext cx="1656184" cy="584775"/>
          </a:xfrm>
          <a:prstGeom prst="rect">
            <a:avLst/>
          </a:prstGeom>
          <a:noFill/>
        </p:spPr>
        <p:txBody>
          <a:bodyPr wrap="square" rtlCol="0">
            <a:spAutoFit/>
          </a:bodyPr>
          <a:lstStyle/>
          <a:p>
            <a:r>
              <a:rPr lang="en-US" sz="1600" dirty="0">
                <a:latin typeface="Garamond" panose="02020404030301010803" pitchFamily="18" charset="0"/>
                <a:cs typeface="Times New Roman" panose="02020603050405020304" pitchFamily="18" charset="0"/>
              </a:rPr>
              <a:t>Target domain</a:t>
            </a:r>
          </a:p>
          <a:p>
            <a:r>
              <a:rPr lang="en-US" sz="1600" dirty="0">
                <a:latin typeface="Garamond" panose="02020404030301010803" pitchFamily="18" charset="0"/>
                <a:cs typeface="Times New Roman" panose="02020603050405020304" pitchFamily="18" charset="0"/>
              </a:rPr>
              <a:t>feature space </a:t>
            </a:r>
          </a:p>
        </p:txBody>
      </p:sp>
      <p:cxnSp>
        <p:nvCxnSpPr>
          <p:cNvPr id="9" name="Straight Arrow Connector 8">
            <a:extLst>
              <a:ext uri="{FF2B5EF4-FFF2-40B4-BE49-F238E27FC236}">
                <a16:creationId xmlns:a16="http://schemas.microsoft.com/office/drawing/2014/main" id="{34D2E3E5-0E65-A54F-8E51-8096EB7BE842}"/>
              </a:ext>
            </a:extLst>
          </p:cNvPr>
          <p:cNvCxnSpPr/>
          <p:nvPr/>
        </p:nvCxnSpPr>
        <p:spPr>
          <a:xfrm>
            <a:off x="1959819" y="2634456"/>
            <a:ext cx="1336674" cy="6168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6744FDC-39AA-C34E-B0B8-DA5B41E9D325}"/>
              </a:ext>
            </a:extLst>
          </p:cNvPr>
          <p:cNvCxnSpPr/>
          <p:nvPr/>
        </p:nvCxnSpPr>
        <p:spPr>
          <a:xfrm flipH="1">
            <a:off x="3800549" y="2635771"/>
            <a:ext cx="1224136" cy="6209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4766DD0-71A6-7346-A9D3-B3EE18E0A1E5}"/>
              </a:ext>
            </a:extLst>
          </p:cNvPr>
          <p:cNvSpPr/>
          <p:nvPr/>
        </p:nvSpPr>
        <p:spPr>
          <a:xfrm>
            <a:off x="851132" y="4759669"/>
            <a:ext cx="2376264" cy="543843"/>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978FF8C-942C-9140-9650-B6AA6352FF99}"/>
              </a:ext>
            </a:extLst>
          </p:cNvPr>
          <p:cNvSpPr txBox="1"/>
          <p:nvPr/>
        </p:nvSpPr>
        <p:spPr>
          <a:xfrm>
            <a:off x="1286241" y="4733783"/>
            <a:ext cx="1944216" cy="615553"/>
          </a:xfrm>
          <a:prstGeom prst="rect">
            <a:avLst/>
          </a:prstGeom>
          <a:noFill/>
        </p:spPr>
        <p:txBody>
          <a:bodyPr wrap="square" rtlCol="0">
            <a:spAutoFit/>
          </a:bodyPr>
          <a:lstStyle/>
          <a:p>
            <a:r>
              <a:rPr lang="en-US" sz="1600" dirty="0">
                <a:solidFill>
                  <a:schemeClr val="bg1"/>
                </a:solidFill>
                <a:latin typeface="Garamond" panose="02020404030301010803" pitchFamily="18" charset="0"/>
                <a:cs typeface="Times New Roman" panose="02020603050405020304" pitchFamily="18" charset="0"/>
              </a:rPr>
              <a:t>Source domain</a:t>
            </a:r>
          </a:p>
          <a:p>
            <a:r>
              <a:rPr lang="en-US" sz="1600" dirty="0">
                <a:solidFill>
                  <a:schemeClr val="bg1"/>
                </a:solidFill>
                <a:latin typeface="Garamond" panose="02020404030301010803" pitchFamily="18" charset="0"/>
                <a:cs typeface="Times New Roman" panose="02020603050405020304" pitchFamily="18" charset="0"/>
              </a:rPr>
              <a:t>feature space</a:t>
            </a:r>
            <a:r>
              <a:rPr lang="en-US" dirty="0">
                <a:solidFill>
                  <a:schemeClr val="bg1"/>
                </a:solidFill>
                <a:latin typeface="Garamond" panose="02020404030301010803" pitchFamily="18" charset="0"/>
                <a:cs typeface="Times New Roman" panose="02020603050405020304" pitchFamily="18" charset="0"/>
              </a:rPr>
              <a:t> </a:t>
            </a:r>
          </a:p>
        </p:txBody>
      </p:sp>
      <p:sp>
        <p:nvSpPr>
          <p:cNvPr id="13" name="Oval 12">
            <a:extLst>
              <a:ext uri="{FF2B5EF4-FFF2-40B4-BE49-F238E27FC236}">
                <a16:creationId xmlns:a16="http://schemas.microsoft.com/office/drawing/2014/main" id="{7D6C72F7-DE9D-9F44-A6B9-13FFEA7286BB}"/>
              </a:ext>
            </a:extLst>
          </p:cNvPr>
          <p:cNvSpPr/>
          <p:nvPr/>
        </p:nvSpPr>
        <p:spPr>
          <a:xfrm>
            <a:off x="3836553" y="4733783"/>
            <a:ext cx="2376264" cy="54384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F5739FD-A62A-4C46-88A3-806FBECECCBF}"/>
              </a:ext>
            </a:extLst>
          </p:cNvPr>
          <p:cNvSpPr txBox="1"/>
          <p:nvPr/>
        </p:nvSpPr>
        <p:spPr>
          <a:xfrm>
            <a:off x="4289534" y="4733783"/>
            <a:ext cx="1656184" cy="584775"/>
          </a:xfrm>
          <a:prstGeom prst="rect">
            <a:avLst/>
          </a:prstGeom>
          <a:noFill/>
        </p:spPr>
        <p:txBody>
          <a:bodyPr wrap="square" rtlCol="0">
            <a:spAutoFit/>
          </a:bodyPr>
          <a:lstStyle/>
          <a:p>
            <a:r>
              <a:rPr lang="en-US" sz="1600" dirty="0">
                <a:latin typeface="Garamond" panose="02020404030301010803" pitchFamily="18" charset="0"/>
                <a:cs typeface="Times New Roman" panose="02020603050405020304" pitchFamily="18" charset="0"/>
              </a:rPr>
              <a:t>Target domain</a:t>
            </a:r>
          </a:p>
          <a:p>
            <a:r>
              <a:rPr lang="en-US" sz="1600" dirty="0">
                <a:latin typeface="Garamond" panose="02020404030301010803" pitchFamily="18" charset="0"/>
                <a:cs typeface="Times New Roman" panose="02020603050405020304" pitchFamily="18" charset="0"/>
              </a:rPr>
              <a:t>feature space </a:t>
            </a:r>
          </a:p>
        </p:txBody>
      </p:sp>
      <p:sp>
        <p:nvSpPr>
          <p:cNvPr id="23" name="TextBox 22">
            <a:extLst>
              <a:ext uri="{FF2B5EF4-FFF2-40B4-BE49-F238E27FC236}">
                <a16:creationId xmlns:a16="http://schemas.microsoft.com/office/drawing/2014/main" id="{EAC06B79-3D6A-6E43-8B40-DE8A460417C9}"/>
              </a:ext>
            </a:extLst>
          </p:cNvPr>
          <p:cNvSpPr txBox="1"/>
          <p:nvPr/>
        </p:nvSpPr>
        <p:spPr>
          <a:xfrm>
            <a:off x="6779805" y="1547583"/>
            <a:ext cx="2016224" cy="646331"/>
          </a:xfrm>
          <a:prstGeom prst="rect">
            <a:avLst/>
          </a:prstGeom>
          <a:noFill/>
        </p:spPr>
        <p:txBody>
          <a:bodyPr wrap="square" rtlCol="0">
            <a:spAutoFit/>
          </a:bodyPr>
          <a:lstStyle/>
          <a:p>
            <a:r>
              <a:rPr lang="en-US" dirty="0">
                <a:latin typeface="Garamond" panose="02020404030301010803" pitchFamily="18" charset="0"/>
                <a:cs typeface="Times New Roman" panose="02020603050405020304" pitchFamily="18" charset="0"/>
              </a:rPr>
              <a:t>Cross-Domain Adaptation Problem</a:t>
            </a:r>
          </a:p>
        </p:txBody>
      </p:sp>
      <p:sp>
        <p:nvSpPr>
          <p:cNvPr id="24" name="TextBox 23">
            <a:extLst>
              <a:ext uri="{FF2B5EF4-FFF2-40B4-BE49-F238E27FC236}">
                <a16:creationId xmlns:a16="http://schemas.microsoft.com/office/drawing/2014/main" id="{8D7BAF8B-BAD4-0942-9E6C-9FD0BEEBD70C}"/>
              </a:ext>
            </a:extLst>
          </p:cNvPr>
          <p:cNvSpPr txBox="1"/>
          <p:nvPr/>
        </p:nvSpPr>
        <p:spPr>
          <a:xfrm>
            <a:off x="6731944" y="4857802"/>
            <a:ext cx="2208846" cy="646331"/>
          </a:xfrm>
          <a:prstGeom prst="rect">
            <a:avLst/>
          </a:prstGeom>
          <a:noFill/>
        </p:spPr>
        <p:txBody>
          <a:bodyPr wrap="square" rtlCol="0">
            <a:spAutoFit/>
          </a:bodyPr>
          <a:lstStyle/>
          <a:p>
            <a:r>
              <a:rPr lang="en-US" dirty="0">
                <a:latin typeface="Garamond" panose="02020404030301010803" pitchFamily="18" charset="0"/>
                <a:cs typeface="Times New Roman" panose="02020603050405020304" pitchFamily="18" charset="0"/>
              </a:rPr>
              <a:t>Domain Adaptation Problem</a:t>
            </a:r>
          </a:p>
        </p:txBody>
      </p:sp>
      <p:sp>
        <p:nvSpPr>
          <p:cNvPr id="25" name="Down Arrow 24">
            <a:extLst>
              <a:ext uri="{FF2B5EF4-FFF2-40B4-BE49-F238E27FC236}">
                <a16:creationId xmlns:a16="http://schemas.microsoft.com/office/drawing/2014/main" id="{B5FCE121-6917-424D-B8DC-0C0FAC4EB50D}"/>
              </a:ext>
            </a:extLst>
          </p:cNvPr>
          <p:cNvSpPr/>
          <p:nvPr/>
        </p:nvSpPr>
        <p:spPr>
          <a:xfrm>
            <a:off x="3098491" y="3796471"/>
            <a:ext cx="828052" cy="854208"/>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Garamond" panose="02020404030301010803"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7022207F-0E6A-BD42-8C44-AFF6900D6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548" y="2907232"/>
            <a:ext cx="719269" cy="365730"/>
          </a:xfrm>
          <a:prstGeom prst="rect">
            <a:avLst/>
          </a:prstGeom>
        </p:spPr>
      </p:pic>
      <p:pic>
        <p:nvPicPr>
          <p:cNvPr id="27" name="Picture 26">
            <a:extLst>
              <a:ext uri="{FF2B5EF4-FFF2-40B4-BE49-F238E27FC236}">
                <a16:creationId xmlns:a16="http://schemas.microsoft.com/office/drawing/2014/main" id="{EFE44DE9-79D1-2849-81BE-9F577E121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8621" y="2886440"/>
            <a:ext cx="725364" cy="371825"/>
          </a:xfrm>
          <a:prstGeom prst="rect">
            <a:avLst/>
          </a:prstGeom>
        </p:spPr>
      </p:pic>
      <p:cxnSp>
        <p:nvCxnSpPr>
          <p:cNvPr id="28" name="Straight Arrow Connector 27">
            <a:extLst>
              <a:ext uri="{FF2B5EF4-FFF2-40B4-BE49-F238E27FC236}">
                <a16:creationId xmlns:a16="http://schemas.microsoft.com/office/drawing/2014/main" id="{B238398B-2CED-494E-AA70-8594E42A159A}"/>
              </a:ext>
            </a:extLst>
          </p:cNvPr>
          <p:cNvCxnSpPr/>
          <p:nvPr/>
        </p:nvCxnSpPr>
        <p:spPr>
          <a:xfrm>
            <a:off x="7544965" y="2387228"/>
            <a:ext cx="0" cy="2263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6E7CCB4-6C83-9A43-9C3C-09C1B04439AD}"/>
              </a:ext>
            </a:extLst>
          </p:cNvPr>
          <p:cNvSpPr txBox="1"/>
          <p:nvPr/>
        </p:nvSpPr>
        <p:spPr>
          <a:xfrm>
            <a:off x="4368677" y="3315979"/>
            <a:ext cx="2097280" cy="338554"/>
          </a:xfrm>
          <a:prstGeom prst="rect">
            <a:avLst/>
          </a:prstGeom>
          <a:noFill/>
        </p:spPr>
        <p:txBody>
          <a:bodyPr wrap="square" rtlCol="0">
            <a:spAutoFit/>
          </a:bodyPr>
          <a:lstStyle/>
          <a:p>
            <a:r>
              <a:rPr lang="en-US" sz="1600" b="1" dirty="0">
                <a:latin typeface="Garamond" panose="02020404030301010803" pitchFamily="18" charset="0"/>
                <a:cs typeface="Times New Roman" panose="02020603050405020304" pitchFamily="18" charset="0"/>
              </a:rPr>
              <a:t>Latent feature space</a:t>
            </a:r>
          </a:p>
        </p:txBody>
      </p:sp>
      <p:sp>
        <p:nvSpPr>
          <p:cNvPr id="30" name="TextBox 29">
            <a:extLst>
              <a:ext uri="{FF2B5EF4-FFF2-40B4-BE49-F238E27FC236}">
                <a16:creationId xmlns:a16="http://schemas.microsoft.com/office/drawing/2014/main" id="{2A92DE7B-52DC-C044-B1D7-3FD39B362409}"/>
              </a:ext>
            </a:extLst>
          </p:cNvPr>
          <p:cNvSpPr txBox="1"/>
          <p:nvPr/>
        </p:nvSpPr>
        <p:spPr>
          <a:xfrm>
            <a:off x="3132874" y="2659585"/>
            <a:ext cx="1128556" cy="461665"/>
          </a:xfrm>
          <a:prstGeom prst="rect">
            <a:avLst/>
          </a:prstGeom>
          <a:noFill/>
        </p:spPr>
        <p:txBody>
          <a:bodyPr wrap="square" rtlCol="0">
            <a:spAutoFit/>
          </a:bodyPr>
          <a:lstStyle/>
          <a:p>
            <a:r>
              <a:rPr lang="en-US" sz="1200" dirty="0">
                <a:latin typeface="Garamond" panose="02020404030301010803" pitchFamily="18" charset="0"/>
                <a:cs typeface="Times New Roman" panose="02020603050405020304" pitchFamily="18" charset="0"/>
              </a:rPr>
              <a:t>Unsupervised learning</a:t>
            </a:r>
          </a:p>
        </p:txBody>
      </p:sp>
      <p:graphicFrame>
        <p:nvGraphicFramePr>
          <p:cNvPr id="35" name="Table 34">
            <a:extLst>
              <a:ext uri="{FF2B5EF4-FFF2-40B4-BE49-F238E27FC236}">
                <a16:creationId xmlns:a16="http://schemas.microsoft.com/office/drawing/2014/main" id="{F12213F3-1686-C24B-B162-379E40BFC643}"/>
              </a:ext>
            </a:extLst>
          </p:cNvPr>
          <p:cNvGraphicFramePr>
            <a:graphicFrameLocks noGrp="1"/>
          </p:cNvGraphicFramePr>
          <p:nvPr>
            <p:extLst>
              <p:ext uri="{D42A27DB-BD31-4B8C-83A1-F6EECF244321}">
                <p14:modId xmlns:p14="http://schemas.microsoft.com/office/powerpoint/2010/main" val="1653179736"/>
              </p:ext>
            </p:extLst>
          </p:nvPr>
        </p:nvGraphicFramePr>
        <p:xfrm>
          <a:off x="2737817" y="3318786"/>
          <a:ext cx="1549400" cy="360362"/>
        </p:xfrm>
        <a:graphic>
          <a:graphicData uri="http://schemas.openxmlformats.org/drawingml/2006/table">
            <a:tbl>
              <a:tblPr firstRow="1" bandRow="1">
                <a:tableStyleId>{5940675A-B579-460E-94D1-54222C63F5DA}</a:tableStyleId>
              </a:tblPr>
              <a:tblGrid>
                <a:gridCol w="387350">
                  <a:extLst>
                    <a:ext uri="{9D8B030D-6E8A-4147-A177-3AD203B41FA5}">
                      <a16:colId xmlns:a16="http://schemas.microsoft.com/office/drawing/2014/main" val="20000"/>
                    </a:ext>
                  </a:extLst>
                </a:gridCol>
                <a:gridCol w="387350">
                  <a:extLst>
                    <a:ext uri="{9D8B030D-6E8A-4147-A177-3AD203B41FA5}">
                      <a16:colId xmlns:a16="http://schemas.microsoft.com/office/drawing/2014/main" val="20001"/>
                    </a:ext>
                  </a:extLst>
                </a:gridCol>
                <a:gridCol w="387350">
                  <a:extLst>
                    <a:ext uri="{9D8B030D-6E8A-4147-A177-3AD203B41FA5}">
                      <a16:colId xmlns:a16="http://schemas.microsoft.com/office/drawing/2014/main" val="20002"/>
                    </a:ext>
                  </a:extLst>
                </a:gridCol>
                <a:gridCol w="387350">
                  <a:extLst>
                    <a:ext uri="{9D8B030D-6E8A-4147-A177-3AD203B41FA5}">
                      <a16:colId xmlns:a16="http://schemas.microsoft.com/office/drawing/2014/main" val="20003"/>
                    </a:ext>
                  </a:extLst>
                </a:gridCol>
              </a:tblGrid>
              <a:tr h="360362">
                <a:tc>
                  <a:txBody>
                    <a:bodyPr/>
                    <a:lstStyle/>
                    <a:p>
                      <a:r>
                        <a:rPr lang="en-US" sz="1400" b="1" dirty="0">
                          <a:solidFill>
                            <a:srgbClr val="7030A0"/>
                          </a:solidFill>
                        </a:rPr>
                        <a:t>h1</a:t>
                      </a:r>
                    </a:p>
                  </a:txBody>
                  <a:tcPr marL="91089" marR="91089" marT="45761" marB="45761"/>
                </a:tc>
                <a:tc>
                  <a:txBody>
                    <a:bodyPr/>
                    <a:lstStyle/>
                    <a:p>
                      <a:r>
                        <a:rPr lang="en-US" sz="1400" b="1" dirty="0">
                          <a:solidFill>
                            <a:srgbClr val="7030A0"/>
                          </a:solidFill>
                        </a:rPr>
                        <a:t>h2</a:t>
                      </a:r>
                    </a:p>
                  </a:txBody>
                  <a:tcPr marL="91089" marR="91089" marT="45761" marB="45761"/>
                </a:tc>
                <a:tc>
                  <a:txBody>
                    <a:bodyPr/>
                    <a:lstStyle/>
                    <a:p>
                      <a:r>
                        <a:rPr lang="en-US" sz="1400" b="1" dirty="0">
                          <a:solidFill>
                            <a:srgbClr val="7030A0"/>
                          </a:solidFill>
                        </a:rPr>
                        <a:t>h3</a:t>
                      </a:r>
                    </a:p>
                  </a:txBody>
                  <a:tcPr marL="91089" marR="91089" marT="45761" marB="45761"/>
                </a:tc>
                <a:tc>
                  <a:txBody>
                    <a:bodyPr/>
                    <a:lstStyle/>
                    <a:p>
                      <a:r>
                        <a:rPr lang="en-US" sz="1400" b="1" dirty="0">
                          <a:solidFill>
                            <a:srgbClr val="7030A0"/>
                          </a:solidFill>
                        </a:rPr>
                        <a:t>h4</a:t>
                      </a:r>
                    </a:p>
                  </a:txBody>
                  <a:tcPr marL="91089" marR="91089" marT="45761" marB="45761"/>
                </a:tc>
                <a:extLst>
                  <a:ext uri="{0D108BD9-81ED-4DB2-BD59-A6C34878D82A}">
                    <a16:rowId xmlns:a16="http://schemas.microsoft.com/office/drawing/2014/main" val="10000"/>
                  </a:ext>
                </a:extLst>
              </a:tr>
            </a:tbl>
          </a:graphicData>
        </a:graphic>
      </p:graphicFrame>
      <p:graphicFrame>
        <p:nvGraphicFramePr>
          <p:cNvPr id="36" name="Table 35">
            <a:extLst>
              <a:ext uri="{FF2B5EF4-FFF2-40B4-BE49-F238E27FC236}">
                <a16:creationId xmlns:a16="http://schemas.microsoft.com/office/drawing/2014/main" id="{A6C888B2-E095-C341-8F8A-DBBA355D2D75}"/>
              </a:ext>
            </a:extLst>
          </p:cNvPr>
          <p:cNvGraphicFramePr>
            <a:graphicFrameLocks noGrp="1"/>
          </p:cNvGraphicFramePr>
          <p:nvPr>
            <p:extLst>
              <p:ext uri="{D42A27DB-BD31-4B8C-83A1-F6EECF244321}">
                <p14:modId xmlns:p14="http://schemas.microsoft.com/office/powerpoint/2010/main" val="3702468226"/>
              </p:ext>
            </p:extLst>
          </p:nvPr>
        </p:nvGraphicFramePr>
        <p:xfrm>
          <a:off x="1307534" y="5420610"/>
          <a:ext cx="1549400" cy="360362"/>
        </p:xfrm>
        <a:graphic>
          <a:graphicData uri="http://schemas.openxmlformats.org/drawingml/2006/table">
            <a:tbl>
              <a:tblPr firstRow="1" bandRow="1">
                <a:tableStyleId>{5940675A-B579-460E-94D1-54222C63F5DA}</a:tableStyleId>
              </a:tblPr>
              <a:tblGrid>
                <a:gridCol w="387350">
                  <a:extLst>
                    <a:ext uri="{9D8B030D-6E8A-4147-A177-3AD203B41FA5}">
                      <a16:colId xmlns:a16="http://schemas.microsoft.com/office/drawing/2014/main" val="20000"/>
                    </a:ext>
                  </a:extLst>
                </a:gridCol>
                <a:gridCol w="387350">
                  <a:extLst>
                    <a:ext uri="{9D8B030D-6E8A-4147-A177-3AD203B41FA5}">
                      <a16:colId xmlns:a16="http://schemas.microsoft.com/office/drawing/2014/main" val="20001"/>
                    </a:ext>
                  </a:extLst>
                </a:gridCol>
                <a:gridCol w="387350">
                  <a:extLst>
                    <a:ext uri="{9D8B030D-6E8A-4147-A177-3AD203B41FA5}">
                      <a16:colId xmlns:a16="http://schemas.microsoft.com/office/drawing/2014/main" val="20002"/>
                    </a:ext>
                  </a:extLst>
                </a:gridCol>
                <a:gridCol w="387350">
                  <a:extLst>
                    <a:ext uri="{9D8B030D-6E8A-4147-A177-3AD203B41FA5}">
                      <a16:colId xmlns:a16="http://schemas.microsoft.com/office/drawing/2014/main" val="20003"/>
                    </a:ext>
                  </a:extLst>
                </a:gridCol>
              </a:tblGrid>
              <a:tr h="360362">
                <a:tc>
                  <a:txBody>
                    <a:bodyPr/>
                    <a:lstStyle/>
                    <a:p>
                      <a:r>
                        <a:rPr lang="en-US" sz="1400" b="1" dirty="0">
                          <a:solidFill>
                            <a:srgbClr val="7030A0"/>
                          </a:solidFill>
                          <a:latin typeface="Garamond" panose="02020404030301010803" pitchFamily="18" charset="0"/>
                        </a:rPr>
                        <a:t>h1</a:t>
                      </a:r>
                    </a:p>
                  </a:txBody>
                  <a:tcPr marL="91089" marR="91089" marT="45761" marB="45761"/>
                </a:tc>
                <a:tc>
                  <a:txBody>
                    <a:bodyPr/>
                    <a:lstStyle/>
                    <a:p>
                      <a:r>
                        <a:rPr lang="en-US" sz="1400" b="1" dirty="0">
                          <a:solidFill>
                            <a:srgbClr val="7030A0"/>
                          </a:solidFill>
                          <a:latin typeface="Garamond" panose="02020404030301010803" pitchFamily="18" charset="0"/>
                        </a:rPr>
                        <a:t>h2</a:t>
                      </a:r>
                    </a:p>
                  </a:txBody>
                  <a:tcPr marL="91089" marR="91089" marT="45761" marB="45761"/>
                </a:tc>
                <a:tc>
                  <a:txBody>
                    <a:bodyPr/>
                    <a:lstStyle/>
                    <a:p>
                      <a:r>
                        <a:rPr lang="en-US" sz="1400" b="1" dirty="0">
                          <a:solidFill>
                            <a:srgbClr val="7030A0"/>
                          </a:solidFill>
                          <a:latin typeface="Garamond" panose="02020404030301010803" pitchFamily="18" charset="0"/>
                        </a:rPr>
                        <a:t>h3</a:t>
                      </a:r>
                    </a:p>
                  </a:txBody>
                  <a:tcPr marL="91089" marR="91089" marT="45761" marB="45761"/>
                </a:tc>
                <a:tc>
                  <a:txBody>
                    <a:bodyPr/>
                    <a:lstStyle/>
                    <a:p>
                      <a:r>
                        <a:rPr lang="en-US" sz="1400" b="1" dirty="0">
                          <a:solidFill>
                            <a:srgbClr val="7030A0"/>
                          </a:solidFill>
                          <a:latin typeface="Garamond" panose="02020404030301010803" pitchFamily="18" charset="0"/>
                        </a:rPr>
                        <a:t>h4</a:t>
                      </a:r>
                    </a:p>
                  </a:txBody>
                  <a:tcPr marL="91089" marR="91089" marT="45761" marB="45761"/>
                </a:tc>
                <a:extLst>
                  <a:ext uri="{0D108BD9-81ED-4DB2-BD59-A6C34878D82A}">
                    <a16:rowId xmlns:a16="http://schemas.microsoft.com/office/drawing/2014/main" val="10000"/>
                  </a:ext>
                </a:extLst>
              </a:tr>
            </a:tbl>
          </a:graphicData>
        </a:graphic>
      </p:graphicFrame>
      <p:graphicFrame>
        <p:nvGraphicFramePr>
          <p:cNvPr id="37" name="Table 36">
            <a:extLst>
              <a:ext uri="{FF2B5EF4-FFF2-40B4-BE49-F238E27FC236}">
                <a16:creationId xmlns:a16="http://schemas.microsoft.com/office/drawing/2014/main" id="{542B4223-FB4D-5449-B892-B45F3D92AE46}"/>
              </a:ext>
            </a:extLst>
          </p:cNvPr>
          <p:cNvGraphicFramePr>
            <a:graphicFrameLocks noGrp="1"/>
          </p:cNvGraphicFramePr>
          <p:nvPr>
            <p:extLst>
              <p:ext uri="{D42A27DB-BD31-4B8C-83A1-F6EECF244321}">
                <p14:modId xmlns:p14="http://schemas.microsoft.com/office/powerpoint/2010/main" val="973566665"/>
              </p:ext>
            </p:extLst>
          </p:nvPr>
        </p:nvGraphicFramePr>
        <p:xfrm>
          <a:off x="4207967" y="5381177"/>
          <a:ext cx="1549400" cy="360362"/>
        </p:xfrm>
        <a:graphic>
          <a:graphicData uri="http://schemas.openxmlformats.org/drawingml/2006/table">
            <a:tbl>
              <a:tblPr firstRow="1" bandRow="1">
                <a:tableStyleId>{5940675A-B579-460E-94D1-54222C63F5DA}</a:tableStyleId>
              </a:tblPr>
              <a:tblGrid>
                <a:gridCol w="387350">
                  <a:extLst>
                    <a:ext uri="{9D8B030D-6E8A-4147-A177-3AD203B41FA5}">
                      <a16:colId xmlns:a16="http://schemas.microsoft.com/office/drawing/2014/main" val="20000"/>
                    </a:ext>
                  </a:extLst>
                </a:gridCol>
                <a:gridCol w="387350">
                  <a:extLst>
                    <a:ext uri="{9D8B030D-6E8A-4147-A177-3AD203B41FA5}">
                      <a16:colId xmlns:a16="http://schemas.microsoft.com/office/drawing/2014/main" val="20001"/>
                    </a:ext>
                  </a:extLst>
                </a:gridCol>
                <a:gridCol w="387350">
                  <a:extLst>
                    <a:ext uri="{9D8B030D-6E8A-4147-A177-3AD203B41FA5}">
                      <a16:colId xmlns:a16="http://schemas.microsoft.com/office/drawing/2014/main" val="20002"/>
                    </a:ext>
                  </a:extLst>
                </a:gridCol>
                <a:gridCol w="387350">
                  <a:extLst>
                    <a:ext uri="{9D8B030D-6E8A-4147-A177-3AD203B41FA5}">
                      <a16:colId xmlns:a16="http://schemas.microsoft.com/office/drawing/2014/main" val="20003"/>
                    </a:ext>
                  </a:extLst>
                </a:gridCol>
              </a:tblGrid>
              <a:tr h="360362">
                <a:tc>
                  <a:txBody>
                    <a:bodyPr/>
                    <a:lstStyle/>
                    <a:p>
                      <a:r>
                        <a:rPr lang="en-US" sz="1400" b="1" dirty="0">
                          <a:solidFill>
                            <a:srgbClr val="7030A0"/>
                          </a:solidFill>
                          <a:latin typeface="Garamond" panose="02020404030301010803" pitchFamily="18" charset="0"/>
                        </a:rPr>
                        <a:t>h1</a:t>
                      </a:r>
                    </a:p>
                  </a:txBody>
                  <a:tcPr marL="91089" marR="91089" marT="45761" marB="45761"/>
                </a:tc>
                <a:tc>
                  <a:txBody>
                    <a:bodyPr/>
                    <a:lstStyle/>
                    <a:p>
                      <a:r>
                        <a:rPr lang="en-US" sz="1400" b="1" dirty="0">
                          <a:solidFill>
                            <a:srgbClr val="7030A0"/>
                          </a:solidFill>
                          <a:latin typeface="Garamond" panose="02020404030301010803" pitchFamily="18" charset="0"/>
                        </a:rPr>
                        <a:t>h2</a:t>
                      </a:r>
                    </a:p>
                  </a:txBody>
                  <a:tcPr marL="91089" marR="91089" marT="45761" marB="45761"/>
                </a:tc>
                <a:tc>
                  <a:txBody>
                    <a:bodyPr/>
                    <a:lstStyle/>
                    <a:p>
                      <a:r>
                        <a:rPr lang="en-US" sz="1400" b="1" dirty="0">
                          <a:solidFill>
                            <a:srgbClr val="7030A0"/>
                          </a:solidFill>
                          <a:latin typeface="Garamond" panose="02020404030301010803" pitchFamily="18" charset="0"/>
                        </a:rPr>
                        <a:t>h3</a:t>
                      </a:r>
                    </a:p>
                  </a:txBody>
                  <a:tcPr marL="91089" marR="91089" marT="45761" marB="45761"/>
                </a:tc>
                <a:tc>
                  <a:txBody>
                    <a:bodyPr/>
                    <a:lstStyle/>
                    <a:p>
                      <a:r>
                        <a:rPr lang="en-US" sz="1400" b="1" dirty="0">
                          <a:solidFill>
                            <a:srgbClr val="7030A0"/>
                          </a:solidFill>
                          <a:latin typeface="Garamond" panose="02020404030301010803" pitchFamily="18" charset="0"/>
                        </a:rPr>
                        <a:t>h4</a:t>
                      </a:r>
                    </a:p>
                  </a:txBody>
                  <a:tcPr marL="91089" marR="91089" marT="45761" marB="45761"/>
                </a:tc>
                <a:extLst>
                  <a:ext uri="{0D108BD9-81ED-4DB2-BD59-A6C34878D82A}">
                    <a16:rowId xmlns:a16="http://schemas.microsoft.com/office/drawing/2014/main" val="10000"/>
                  </a:ext>
                </a:extLst>
              </a:tr>
            </a:tbl>
          </a:graphicData>
        </a:graphic>
      </p:graphicFrame>
      <p:sp>
        <p:nvSpPr>
          <p:cNvPr id="38" name="TextBox 37">
            <a:extLst>
              <a:ext uri="{FF2B5EF4-FFF2-40B4-BE49-F238E27FC236}">
                <a16:creationId xmlns:a16="http://schemas.microsoft.com/office/drawing/2014/main" id="{C3844A12-532A-7D4F-B262-C589B228571C}"/>
              </a:ext>
            </a:extLst>
          </p:cNvPr>
          <p:cNvSpPr txBox="1"/>
          <p:nvPr/>
        </p:nvSpPr>
        <p:spPr>
          <a:xfrm>
            <a:off x="560189" y="3901503"/>
            <a:ext cx="2459160" cy="461665"/>
          </a:xfrm>
          <a:prstGeom prst="rect">
            <a:avLst/>
          </a:prstGeom>
          <a:noFill/>
        </p:spPr>
        <p:txBody>
          <a:bodyPr wrap="square" rtlCol="0">
            <a:spAutoFit/>
          </a:bodyPr>
          <a:lstStyle/>
          <a:p>
            <a:r>
              <a:rPr lang="en-AU" sz="1200" dirty="0">
                <a:latin typeface="Garamond" panose="02020404030301010803" pitchFamily="18" charset="0"/>
                <a:cs typeface="Times New Roman" panose="02020603050405020304" pitchFamily="18" charset="0"/>
              </a:rPr>
              <a:t>Source and target data are represented by more abstract features </a:t>
            </a:r>
          </a:p>
        </p:txBody>
      </p:sp>
      <p:sp>
        <p:nvSpPr>
          <p:cNvPr id="39" name="Rectangle 38">
            <a:extLst>
              <a:ext uri="{FF2B5EF4-FFF2-40B4-BE49-F238E27FC236}">
                <a16:creationId xmlns:a16="http://schemas.microsoft.com/office/drawing/2014/main" id="{B37C91DB-2F4D-BC43-B6BF-0DA3DF8D1E9E}"/>
              </a:ext>
            </a:extLst>
          </p:cNvPr>
          <p:cNvSpPr/>
          <p:nvPr/>
        </p:nvSpPr>
        <p:spPr>
          <a:xfrm>
            <a:off x="3152477" y="5339556"/>
            <a:ext cx="792088" cy="461665"/>
          </a:xfrm>
          <a:prstGeom prst="rect">
            <a:avLst/>
          </a:prstGeom>
        </p:spPr>
        <p:txBody>
          <a:bodyPr wrap="square">
            <a:spAutoFit/>
          </a:bodyPr>
          <a:lstStyle/>
          <a:p>
            <a:r>
              <a:rPr lang="en-US" sz="1200" b="1" dirty="0">
                <a:latin typeface="Garamond" panose="02020404030301010803" pitchFamily="18" charset="0"/>
                <a:cs typeface="Times New Roman" panose="02020603050405020304" pitchFamily="18" charset="0"/>
              </a:rPr>
              <a:t>Same features</a:t>
            </a:r>
            <a:endParaRPr lang="en-US" sz="1200" dirty="0">
              <a:latin typeface="Garamond" panose="02020404030301010803" pitchFamily="18" charset="0"/>
              <a:cs typeface="Times New Roman" panose="02020603050405020304" pitchFamily="18" charset="0"/>
            </a:endParaRPr>
          </a:p>
        </p:txBody>
      </p:sp>
      <p:graphicFrame>
        <p:nvGraphicFramePr>
          <p:cNvPr id="41" name="Table 40">
            <a:extLst>
              <a:ext uri="{FF2B5EF4-FFF2-40B4-BE49-F238E27FC236}">
                <a16:creationId xmlns:a16="http://schemas.microsoft.com/office/drawing/2014/main" id="{E9D6EC24-22A8-4B46-AA46-E2048EE5404F}"/>
              </a:ext>
            </a:extLst>
          </p:cNvPr>
          <p:cNvGraphicFramePr>
            <a:graphicFrameLocks noGrp="1"/>
          </p:cNvGraphicFramePr>
          <p:nvPr>
            <p:extLst>
              <p:ext uri="{D42A27DB-BD31-4B8C-83A1-F6EECF244321}">
                <p14:modId xmlns:p14="http://schemas.microsoft.com/office/powerpoint/2010/main" val="321753381"/>
              </p:ext>
            </p:extLst>
          </p:nvPr>
        </p:nvGraphicFramePr>
        <p:xfrm>
          <a:off x="4007521" y="2171204"/>
          <a:ext cx="2366964" cy="360362"/>
        </p:xfrm>
        <a:graphic>
          <a:graphicData uri="http://schemas.openxmlformats.org/drawingml/2006/table">
            <a:tbl>
              <a:tblPr firstRow="1" bandRow="1">
                <a:tableStyleId>{5940675A-B579-460E-94D1-54222C63F5DA}</a:tableStyleId>
              </a:tblPr>
              <a:tblGrid>
                <a:gridCol w="394494">
                  <a:extLst>
                    <a:ext uri="{9D8B030D-6E8A-4147-A177-3AD203B41FA5}">
                      <a16:colId xmlns:a16="http://schemas.microsoft.com/office/drawing/2014/main" val="20000"/>
                    </a:ext>
                  </a:extLst>
                </a:gridCol>
                <a:gridCol w="394494">
                  <a:extLst>
                    <a:ext uri="{9D8B030D-6E8A-4147-A177-3AD203B41FA5}">
                      <a16:colId xmlns:a16="http://schemas.microsoft.com/office/drawing/2014/main" val="20001"/>
                    </a:ext>
                  </a:extLst>
                </a:gridCol>
                <a:gridCol w="394494">
                  <a:extLst>
                    <a:ext uri="{9D8B030D-6E8A-4147-A177-3AD203B41FA5}">
                      <a16:colId xmlns:a16="http://schemas.microsoft.com/office/drawing/2014/main" val="20002"/>
                    </a:ext>
                  </a:extLst>
                </a:gridCol>
                <a:gridCol w="394494">
                  <a:extLst>
                    <a:ext uri="{9D8B030D-6E8A-4147-A177-3AD203B41FA5}">
                      <a16:colId xmlns:a16="http://schemas.microsoft.com/office/drawing/2014/main" val="20003"/>
                    </a:ext>
                  </a:extLst>
                </a:gridCol>
                <a:gridCol w="394494">
                  <a:extLst>
                    <a:ext uri="{9D8B030D-6E8A-4147-A177-3AD203B41FA5}">
                      <a16:colId xmlns:a16="http://schemas.microsoft.com/office/drawing/2014/main" val="20004"/>
                    </a:ext>
                  </a:extLst>
                </a:gridCol>
                <a:gridCol w="394494">
                  <a:extLst>
                    <a:ext uri="{9D8B030D-6E8A-4147-A177-3AD203B41FA5}">
                      <a16:colId xmlns:a16="http://schemas.microsoft.com/office/drawing/2014/main" val="20005"/>
                    </a:ext>
                  </a:extLst>
                </a:gridCol>
              </a:tblGrid>
              <a:tr h="360362">
                <a:tc>
                  <a:txBody>
                    <a:bodyPr/>
                    <a:lstStyle/>
                    <a:p>
                      <a:r>
                        <a:rPr lang="en-US" sz="1400" b="1" dirty="0">
                          <a:solidFill>
                            <a:schemeClr val="accent2"/>
                          </a:solidFill>
                          <a:latin typeface="Garamond" panose="02020404030301010803" pitchFamily="18" charset="0"/>
                        </a:rPr>
                        <a:t>g1</a:t>
                      </a:r>
                    </a:p>
                  </a:txBody>
                  <a:tcPr marL="91083" marR="91083" marT="45761" marB="45761"/>
                </a:tc>
                <a:tc>
                  <a:txBody>
                    <a:bodyPr/>
                    <a:lstStyle/>
                    <a:p>
                      <a:r>
                        <a:rPr lang="en-US" sz="1400" b="1" dirty="0">
                          <a:solidFill>
                            <a:schemeClr val="accent2"/>
                          </a:solidFill>
                          <a:latin typeface="Garamond" panose="02020404030301010803" pitchFamily="18" charset="0"/>
                        </a:rPr>
                        <a:t>g2</a:t>
                      </a:r>
                    </a:p>
                  </a:txBody>
                  <a:tcPr marL="91083" marR="91083" marT="45761" marB="45761"/>
                </a:tc>
                <a:tc>
                  <a:txBody>
                    <a:bodyPr/>
                    <a:lstStyle/>
                    <a:p>
                      <a:r>
                        <a:rPr lang="en-US" sz="1400" b="1" dirty="0">
                          <a:solidFill>
                            <a:schemeClr val="accent2"/>
                          </a:solidFill>
                          <a:latin typeface="Garamond" panose="02020404030301010803" pitchFamily="18" charset="0"/>
                        </a:rPr>
                        <a:t>g3</a:t>
                      </a:r>
                    </a:p>
                  </a:txBody>
                  <a:tcPr marL="91083" marR="91083" marT="45761" marB="45761"/>
                </a:tc>
                <a:tc>
                  <a:txBody>
                    <a:bodyPr/>
                    <a:lstStyle/>
                    <a:p>
                      <a:r>
                        <a:rPr lang="en-US" sz="1400" b="1" dirty="0">
                          <a:solidFill>
                            <a:schemeClr val="accent2"/>
                          </a:solidFill>
                          <a:latin typeface="Garamond" panose="02020404030301010803" pitchFamily="18" charset="0"/>
                        </a:rPr>
                        <a:t>g4</a:t>
                      </a:r>
                    </a:p>
                  </a:txBody>
                  <a:tcPr marL="91083" marR="91083" marT="45761" marB="45761"/>
                </a:tc>
                <a:tc>
                  <a:txBody>
                    <a:bodyPr/>
                    <a:lstStyle/>
                    <a:p>
                      <a:r>
                        <a:rPr lang="en-US" sz="1400" b="1" dirty="0">
                          <a:solidFill>
                            <a:schemeClr val="accent2"/>
                          </a:solidFill>
                          <a:latin typeface="Garamond" panose="02020404030301010803" pitchFamily="18" charset="0"/>
                        </a:rPr>
                        <a:t>g5</a:t>
                      </a:r>
                    </a:p>
                  </a:txBody>
                  <a:tcPr marL="91083" marR="91083" marT="45761" marB="45761"/>
                </a:tc>
                <a:tc>
                  <a:txBody>
                    <a:bodyPr/>
                    <a:lstStyle/>
                    <a:p>
                      <a:r>
                        <a:rPr lang="en-US" sz="1400" b="1" dirty="0">
                          <a:solidFill>
                            <a:schemeClr val="accent2"/>
                          </a:solidFill>
                          <a:latin typeface="Garamond" panose="02020404030301010803" pitchFamily="18" charset="0"/>
                        </a:rPr>
                        <a:t>g6</a:t>
                      </a:r>
                    </a:p>
                  </a:txBody>
                  <a:tcPr marL="91083" marR="91083" marT="45761" marB="45761"/>
                </a:tc>
                <a:extLst>
                  <a:ext uri="{0D108BD9-81ED-4DB2-BD59-A6C34878D82A}">
                    <a16:rowId xmlns:a16="http://schemas.microsoft.com/office/drawing/2014/main" val="10000"/>
                  </a:ext>
                </a:extLst>
              </a:tr>
            </a:tbl>
          </a:graphicData>
        </a:graphic>
      </p:graphicFrame>
      <p:sp>
        <p:nvSpPr>
          <p:cNvPr id="2" name="Rectangle 1">
            <a:extLst>
              <a:ext uri="{FF2B5EF4-FFF2-40B4-BE49-F238E27FC236}">
                <a16:creationId xmlns:a16="http://schemas.microsoft.com/office/drawing/2014/main" id="{18D28140-1013-AB4E-B0DD-5754363CB214}"/>
              </a:ext>
            </a:extLst>
          </p:cNvPr>
          <p:cNvSpPr/>
          <p:nvPr/>
        </p:nvSpPr>
        <p:spPr>
          <a:xfrm>
            <a:off x="385372" y="3243236"/>
            <a:ext cx="6267430" cy="2740869"/>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E92CCD-9290-7348-B53D-280F4053025A}"/>
              </a:ext>
            </a:extLst>
          </p:cNvPr>
          <p:cNvSpPr/>
          <p:nvPr/>
        </p:nvSpPr>
        <p:spPr>
          <a:xfrm>
            <a:off x="748188" y="1176819"/>
            <a:ext cx="5794593" cy="146077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87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534CB5AF-D664-044F-9FE1-768CF8D4D734}"/>
              </a:ext>
            </a:extLst>
          </p:cNvPr>
          <p:cNvSpPr txBox="1">
            <a:spLocks/>
          </p:cNvSpPr>
          <p:nvPr/>
        </p:nvSpPr>
        <p:spPr>
          <a:xfrm>
            <a:off x="299808" y="90669"/>
            <a:ext cx="3988786" cy="758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dirty="0">
                <a:solidFill>
                  <a:schemeClr val="bg1"/>
                </a:solidFill>
                <a:latin typeface="Arial" panose="020B0604020202020204" pitchFamily="34" charset="0"/>
                <a:cs typeface="Arial" panose="020B0604020202020204" pitchFamily="34" charset="0"/>
              </a:rPr>
              <a:t>Basic methods</a:t>
            </a:r>
          </a:p>
        </p:txBody>
      </p:sp>
      <p:sp>
        <p:nvSpPr>
          <p:cNvPr id="22" name="TextBox 21">
            <a:extLst>
              <a:ext uri="{FF2B5EF4-FFF2-40B4-BE49-F238E27FC236}">
                <a16:creationId xmlns:a16="http://schemas.microsoft.com/office/drawing/2014/main" id="{86361C67-C4CB-324C-8FFB-D79163326C1F}"/>
              </a:ext>
            </a:extLst>
          </p:cNvPr>
          <p:cNvSpPr txBox="1"/>
          <p:nvPr/>
        </p:nvSpPr>
        <p:spPr>
          <a:xfrm>
            <a:off x="299808" y="1057504"/>
            <a:ext cx="3751331" cy="400110"/>
          </a:xfrm>
          <a:prstGeom prst="rect">
            <a:avLst/>
          </a:prstGeom>
          <a:noFill/>
        </p:spPr>
        <p:txBody>
          <a:bodyPr wrap="square" rtlCol="0">
            <a:spAutoFit/>
          </a:bodyPr>
          <a:lstStyle/>
          <a:p>
            <a:pPr marL="285750" indent="-285750">
              <a:buClr>
                <a:schemeClr val="accent6"/>
              </a:buClr>
              <a:buFont typeface="Wingdings" pitchFamily="2" charset="2"/>
              <a:buChar char="v"/>
            </a:pPr>
            <a:r>
              <a:rPr lang="en-US" sz="2000" b="1" dirty="0">
                <a:latin typeface="Garamond" panose="02020404030301010803" pitchFamily="18" charset="0"/>
              </a:rPr>
              <a:t>Granular transfer learning</a:t>
            </a:r>
          </a:p>
        </p:txBody>
      </p:sp>
      <p:sp>
        <p:nvSpPr>
          <p:cNvPr id="24" name="Rounded Rectangle 23">
            <a:extLst>
              <a:ext uri="{FF2B5EF4-FFF2-40B4-BE49-F238E27FC236}">
                <a16:creationId xmlns:a16="http://schemas.microsoft.com/office/drawing/2014/main" id="{22AFDF4C-916E-7B49-BA80-C5DB87C1ECA7}"/>
              </a:ext>
            </a:extLst>
          </p:cNvPr>
          <p:cNvSpPr/>
          <p:nvPr/>
        </p:nvSpPr>
        <p:spPr>
          <a:xfrm>
            <a:off x="624684" y="5267871"/>
            <a:ext cx="1141413" cy="558800"/>
          </a:xfrm>
          <a:prstGeom prst="roundRect">
            <a:avLst/>
          </a:prstGeom>
          <a:solidFill>
            <a:srgbClr val="00487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AU" altLang="en-US" dirty="0">
                <a:solidFill>
                  <a:srgbClr val="FFFFFF"/>
                </a:solidFill>
                <a:latin typeface="Garamond" panose="02020404030301010803" pitchFamily="18" charset="0"/>
                <a:ea typeface="ＭＳ Ｐゴシック" pitchFamily="34" charset="-128"/>
                <a:cs typeface="Times New Roman" panose="02020603050405020304" pitchFamily="18" charset="0"/>
              </a:rPr>
              <a:t>1 GB</a:t>
            </a:r>
            <a:endParaRPr lang="en-US" altLang="en-US" dirty="0">
              <a:solidFill>
                <a:srgbClr val="FFFFFF"/>
              </a:solidFill>
              <a:latin typeface="Garamond" panose="02020404030301010803" pitchFamily="18" charset="0"/>
              <a:ea typeface="ＭＳ Ｐゴシック" pitchFamily="34" charset="-128"/>
              <a:cs typeface="Times New Roman" panose="02020603050405020304" pitchFamily="18" charset="0"/>
            </a:endParaRPr>
          </a:p>
        </p:txBody>
      </p:sp>
      <p:sp>
        <p:nvSpPr>
          <p:cNvPr id="25" name="TextBox 14">
            <a:extLst>
              <a:ext uri="{FF2B5EF4-FFF2-40B4-BE49-F238E27FC236}">
                <a16:creationId xmlns:a16="http://schemas.microsoft.com/office/drawing/2014/main" id="{559A59E4-EF3C-864F-A3CB-B5C93641168F}"/>
              </a:ext>
            </a:extLst>
          </p:cNvPr>
          <p:cNvSpPr txBox="1">
            <a:spLocks noChangeArrowheads="1"/>
          </p:cNvSpPr>
          <p:nvPr/>
        </p:nvSpPr>
        <p:spPr bwMode="auto">
          <a:xfrm>
            <a:off x="1264447" y="4893221"/>
            <a:ext cx="9318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700">
                <a:solidFill>
                  <a:schemeClr val="tx1"/>
                </a:solidFill>
                <a:latin typeface="Times New Roman" pitchFamily="18" charset="0"/>
                <a:ea typeface="ＭＳ Ｐゴシック" pitchFamily="34" charset="-128"/>
              </a:defRPr>
            </a:lvl1pPr>
            <a:lvl2pPr marL="742950" indent="-285750">
              <a:defRPr sz="2200">
                <a:solidFill>
                  <a:schemeClr val="tx2"/>
                </a:solidFill>
                <a:latin typeface="Times New Roman" pitchFamily="18" charset="0"/>
                <a:ea typeface="ＭＳ Ｐゴシック" pitchFamily="34" charset="-128"/>
              </a:defRPr>
            </a:lvl2pPr>
            <a:lvl3pPr marL="1143000">
              <a:defRPr sz="2000">
                <a:solidFill>
                  <a:schemeClr val="tx1"/>
                </a:solidFill>
                <a:latin typeface="Times New Roman" pitchFamily="18" charset="0"/>
                <a:ea typeface="ＭＳ Ｐゴシック" pitchFamily="34" charset="-128"/>
              </a:defRPr>
            </a:lvl3pPr>
            <a:lvl4pPr marL="1600200">
              <a:defRPr sz="2000">
                <a:solidFill>
                  <a:schemeClr val="tx2"/>
                </a:solidFill>
                <a:latin typeface="Times New Roman" pitchFamily="18" charset="0"/>
                <a:ea typeface="ＭＳ Ｐゴシック" pitchFamily="34" charset="-128"/>
              </a:defRPr>
            </a:lvl4pPr>
            <a:lvl5pPr marL="2057400">
              <a:defRPr>
                <a:solidFill>
                  <a:schemeClr val="tx1"/>
                </a:solidFill>
                <a:latin typeface="Times New Roman" pitchFamily="18" charset="0"/>
                <a:ea typeface="ＭＳ Ｐゴシック" pitchFamily="34" charset="-128"/>
              </a:defRPr>
            </a:lvl5pPr>
            <a:lvl6pPr marL="2514600" indent="-228600" eaLnBrk="0" fontAlgn="base" hangingPunct="0">
              <a:spcAft>
                <a:spcPct val="0"/>
              </a:spcAft>
              <a:buClr>
                <a:srgbClr val="8FB08C"/>
              </a:buClr>
              <a:buChar char="•"/>
              <a:defRPr>
                <a:solidFill>
                  <a:schemeClr val="tx1"/>
                </a:solidFill>
                <a:latin typeface="Times New Roman" pitchFamily="18" charset="0"/>
                <a:ea typeface="ＭＳ Ｐゴシック" pitchFamily="34" charset="-128"/>
              </a:defRPr>
            </a:lvl6pPr>
            <a:lvl7pPr marL="2971800" indent="-228600" eaLnBrk="0" fontAlgn="base" hangingPunct="0">
              <a:spcAft>
                <a:spcPct val="0"/>
              </a:spcAft>
              <a:buClr>
                <a:srgbClr val="8FB08C"/>
              </a:buClr>
              <a:defRPr>
                <a:solidFill>
                  <a:schemeClr val="tx1"/>
                </a:solidFill>
                <a:latin typeface="Times New Roman" pitchFamily="18" charset="0"/>
                <a:ea typeface="ＭＳ Ｐゴシック" pitchFamily="34" charset="-128"/>
              </a:defRPr>
            </a:lvl7pPr>
            <a:lvl8pPr marL="3429000" indent="-228600" eaLnBrk="0" fontAlgn="base" hangingPunct="0">
              <a:spcAft>
                <a:spcPct val="0"/>
              </a:spcAft>
              <a:buClr>
                <a:srgbClr val="8FB08C"/>
              </a:buClr>
              <a:defRPr>
                <a:solidFill>
                  <a:schemeClr val="tx1"/>
                </a:solidFill>
                <a:latin typeface="Times New Roman" pitchFamily="18" charset="0"/>
                <a:ea typeface="ＭＳ Ｐゴシック" pitchFamily="34" charset="-128"/>
              </a:defRPr>
            </a:lvl8pPr>
            <a:lvl9pPr marL="3886200" indent="-228600" eaLnBrk="0" fontAlgn="base" hangingPunct="0">
              <a:spcAft>
                <a:spcPct val="0"/>
              </a:spcAft>
              <a:buClr>
                <a:srgbClr val="8FB08C"/>
              </a:buClr>
              <a:defRPr>
                <a:solidFill>
                  <a:schemeClr val="tx1"/>
                </a:solidFill>
                <a:latin typeface="Times New Roman" pitchFamily="18" charset="0"/>
                <a:ea typeface="ＭＳ Ｐゴシック" pitchFamily="34" charset="-128"/>
              </a:defRPr>
            </a:lvl9pPr>
          </a:lstStyle>
          <a:p>
            <a:pPr eaLnBrk="1" hangingPunct="1"/>
            <a:r>
              <a:rPr lang="en-US" altLang="en-US" sz="1800" b="1" dirty="0">
                <a:solidFill>
                  <a:srgbClr val="002060"/>
                </a:solidFill>
                <a:latin typeface="Garamond" panose="02020404030301010803" pitchFamily="18" charset="0"/>
                <a:cs typeface="Times New Roman" panose="02020603050405020304" pitchFamily="18" charset="0"/>
              </a:rPr>
              <a:t>2010</a:t>
            </a:r>
            <a:endParaRPr lang="en-US" altLang="en-US" sz="1800" dirty="0">
              <a:solidFill>
                <a:srgbClr val="002060"/>
              </a:solidFill>
              <a:latin typeface="Garamond" panose="02020404030301010803" pitchFamily="18" charset="0"/>
              <a:cs typeface="Times New Roman" panose="02020603050405020304" pitchFamily="18" charset="0"/>
            </a:endParaRPr>
          </a:p>
        </p:txBody>
      </p:sp>
      <p:sp>
        <p:nvSpPr>
          <p:cNvPr id="26" name="Rounded Rectangle 25">
            <a:extLst>
              <a:ext uri="{FF2B5EF4-FFF2-40B4-BE49-F238E27FC236}">
                <a16:creationId xmlns:a16="http://schemas.microsoft.com/office/drawing/2014/main" id="{4D392249-9474-8745-B089-26CA2C8B03CF}"/>
              </a:ext>
            </a:extLst>
          </p:cNvPr>
          <p:cNvSpPr/>
          <p:nvPr/>
        </p:nvSpPr>
        <p:spPr>
          <a:xfrm>
            <a:off x="5711034" y="5253583"/>
            <a:ext cx="1074738" cy="5746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AU" altLang="en-US" dirty="0">
                <a:solidFill>
                  <a:schemeClr val="tx1"/>
                </a:solidFill>
                <a:latin typeface="Garamond" panose="02020404030301010803" pitchFamily="18" charset="0"/>
                <a:ea typeface="ＭＳ Ｐゴシック" pitchFamily="34" charset="-128"/>
                <a:cs typeface="Times New Roman" panose="02020603050405020304" pitchFamily="18" charset="0"/>
              </a:rPr>
              <a:t>256 GB</a:t>
            </a:r>
            <a:endParaRPr lang="en-US" altLang="en-US" dirty="0">
              <a:solidFill>
                <a:schemeClr val="tx1"/>
              </a:solidFill>
              <a:latin typeface="Garamond" panose="02020404030301010803" pitchFamily="18" charset="0"/>
              <a:ea typeface="ＭＳ Ｐゴシック" pitchFamily="34" charset="-128"/>
              <a:cs typeface="Times New Roman" panose="02020603050405020304" pitchFamily="18" charset="0"/>
            </a:endParaRPr>
          </a:p>
        </p:txBody>
      </p:sp>
      <p:sp>
        <p:nvSpPr>
          <p:cNvPr id="27" name="Curved Down Arrow 26">
            <a:extLst>
              <a:ext uri="{FF2B5EF4-FFF2-40B4-BE49-F238E27FC236}">
                <a16:creationId xmlns:a16="http://schemas.microsoft.com/office/drawing/2014/main" id="{9C468262-B191-B248-9910-23D0F306160D}"/>
              </a:ext>
            </a:extLst>
          </p:cNvPr>
          <p:cNvSpPr/>
          <p:nvPr/>
        </p:nvSpPr>
        <p:spPr>
          <a:xfrm>
            <a:off x="2518771" y="4101827"/>
            <a:ext cx="5524500" cy="1079748"/>
          </a:xfrm>
          <a:prstGeom prst="curvedDownArrow">
            <a:avLst>
              <a:gd name="adj1" fmla="val 25000"/>
              <a:gd name="adj2" fmla="val 50000"/>
              <a:gd name="adj3" fmla="val 22472"/>
            </a:avLst>
          </a:prstGeom>
          <a:gradFill flip="none" rotWithShape="1">
            <a:gsLst>
              <a:gs pos="0">
                <a:srgbClr val="000082"/>
              </a:gs>
              <a:gs pos="40000">
                <a:srgbClr val="66008F"/>
              </a:gs>
              <a:gs pos="64999">
                <a:schemeClr val="accent2"/>
              </a:gs>
              <a:gs pos="82000">
                <a:schemeClr val="accent2"/>
              </a:gs>
              <a:gs pos="100000">
                <a:srgbClr val="FF82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ltLang="en-US" dirty="0">
              <a:solidFill>
                <a:prstClr val="black"/>
              </a:solidFill>
              <a:latin typeface="Times New Roman" panose="02020603050405020304" pitchFamily="18" charset="0"/>
              <a:ea typeface="ＭＳ Ｐゴシック" pitchFamily="34" charset="-128"/>
              <a:cs typeface="Times New Roman" panose="02020603050405020304" pitchFamily="18" charset="0"/>
            </a:endParaRPr>
          </a:p>
        </p:txBody>
      </p:sp>
      <p:sp>
        <p:nvSpPr>
          <p:cNvPr id="28" name="Rounded Rectangle 27">
            <a:extLst>
              <a:ext uri="{FF2B5EF4-FFF2-40B4-BE49-F238E27FC236}">
                <a16:creationId xmlns:a16="http://schemas.microsoft.com/office/drawing/2014/main" id="{DC650A20-68F5-D040-AB64-D940918F930F}"/>
              </a:ext>
            </a:extLst>
          </p:cNvPr>
          <p:cNvSpPr/>
          <p:nvPr/>
        </p:nvSpPr>
        <p:spPr>
          <a:xfrm>
            <a:off x="2126459" y="5253583"/>
            <a:ext cx="1139825" cy="558800"/>
          </a:xfrm>
          <a:prstGeom prst="roundRect">
            <a:avLst/>
          </a:prstGeom>
          <a:solidFill>
            <a:srgbClr val="00487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AU" altLang="en-US" dirty="0">
                <a:solidFill>
                  <a:srgbClr val="FFFFFF"/>
                </a:solidFill>
                <a:latin typeface="Garamond" panose="02020404030301010803" pitchFamily="18" charset="0"/>
                <a:ea typeface="ＭＳ Ｐゴシック" pitchFamily="34" charset="-128"/>
                <a:cs typeface="Times New Roman" panose="02020603050405020304" pitchFamily="18" charset="0"/>
              </a:rPr>
              <a:t>large memory</a:t>
            </a:r>
            <a:endParaRPr lang="en-US" altLang="en-US" dirty="0">
              <a:solidFill>
                <a:srgbClr val="FFFFFF"/>
              </a:solidFill>
              <a:latin typeface="Garamond" panose="02020404030301010803" pitchFamily="18" charset="0"/>
              <a:ea typeface="ＭＳ Ｐゴシック" pitchFamily="34" charset="-128"/>
              <a:cs typeface="Times New Roman" panose="02020603050405020304" pitchFamily="18" charset="0"/>
            </a:endParaRPr>
          </a:p>
        </p:txBody>
      </p:sp>
      <p:sp>
        <p:nvSpPr>
          <p:cNvPr id="29" name="Rounded Rectangle 28">
            <a:extLst>
              <a:ext uri="{FF2B5EF4-FFF2-40B4-BE49-F238E27FC236}">
                <a16:creationId xmlns:a16="http://schemas.microsoft.com/office/drawing/2014/main" id="{978A794D-97FF-314D-9A74-033079DC7AF9}"/>
              </a:ext>
            </a:extLst>
          </p:cNvPr>
          <p:cNvSpPr/>
          <p:nvPr/>
        </p:nvSpPr>
        <p:spPr>
          <a:xfrm>
            <a:off x="7174114" y="5267871"/>
            <a:ext cx="1219200" cy="5746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AU" altLang="en-US" dirty="0">
                <a:solidFill>
                  <a:schemeClr val="tx1"/>
                </a:solidFill>
                <a:latin typeface="Garamond" panose="02020404030301010803" pitchFamily="18" charset="0"/>
                <a:ea typeface="ＭＳ Ｐゴシック" pitchFamily="34" charset="-128"/>
                <a:cs typeface="Times New Roman" panose="02020603050405020304" pitchFamily="18" charset="0"/>
              </a:rPr>
              <a:t>large memory</a:t>
            </a:r>
            <a:endParaRPr lang="en-US" altLang="en-US" dirty="0">
              <a:solidFill>
                <a:schemeClr val="tx1"/>
              </a:solidFill>
              <a:latin typeface="Garamond" panose="02020404030301010803" pitchFamily="18" charset="0"/>
              <a:ea typeface="ＭＳ Ｐゴシック" pitchFamily="34" charset="-128"/>
              <a:cs typeface="Times New Roman" panose="02020603050405020304" pitchFamily="18" charset="0"/>
            </a:endParaRPr>
          </a:p>
        </p:txBody>
      </p:sp>
      <p:sp>
        <p:nvSpPr>
          <p:cNvPr id="30" name="TextBox 14">
            <a:extLst>
              <a:ext uri="{FF2B5EF4-FFF2-40B4-BE49-F238E27FC236}">
                <a16:creationId xmlns:a16="http://schemas.microsoft.com/office/drawing/2014/main" id="{3DBCD01B-E4E8-FF49-A0F8-9A26AE4E943F}"/>
              </a:ext>
            </a:extLst>
          </p:cNvPr>
          <p:cNvSpPr txBox="1">
            <a:spLocks noChangeArrowheads="1"/>
          </p:cNvSpPr>
          <p:nvPr/>
        </p:nvSpPr>
        <p:spPr bwMode="auto">
          <a:xfrm>
            <a:off x="6499228" y="4868467"/>
            <a:ext cx="933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700">
                <a:solidFill>
                  <a:schemeClr val="tx1"/>
                </a:solidFill>
                <a:latin typeface="Times New Roman" pitchFamily="18" charset="0"/>
                <a:ea typeface="ＭＳ Ｐゴシック" pitchFamily="34" charset="-128"/>
              </a:defRPr>
            </a:lvl1pPr>
            <a:lvl2pPr marL="742950" indent="-285750">
              <a:defRPr sz="2200">
                <a:solidFill>
                  <a:schemeClr val="tx2"/>
                </a:solidFill>
                <a:latin typeface="Times New Roman" pitchFamily="18" charset="0"/>
                <a:ea typeface="ＭＳ Ｐゴシック" pitchFamily="34" charset="-128"/>
              </a:defRPr>
            </a:lvl2pPr>
            <a:lvl3pPr marL="1143000">
              <a:defRPr sz="2000">
                <a:solidFill>
                  <a:schemeClr val="tx1"/>
                </a:solidFill>
                <a:latin typeface="Times New Roman" pitchFamily="18" charset="0"/>
                <a:ea typeface="ＭＳ Ｐゴシック" pitchFamily="34" charset="-128"/>
              </a:defRPr>
            </a:lvl3pPr>
            <a:lvl4pPr marL="1600200">
              <a:defRPr sz="2000">
                <a:solidFill>
                  <a:schemeClr val="tx2"/>
                </a:solidFill>
                <a:latin typeface="Times New Roman" pitchFamily="18" charset="0"/>
                <a:ea typeface="ＭＳ Ｐゴシック" pitchFamily="34" charset="-128"/>
              </a:defRPr>
            </a:lvl4pPr>
            <a:lvl5pPr marL="2057400">
              <a:defRPr>
                <a:solidFill>
                  <a:schemeClr val="tx1"/>
                </a:solidFill>
                <a:latin typeface="Times New Roman" pitchFamily="18" charset="0"/>
                <a:ea typeface="ＭＳ Ｐゴシック" pitchFamily="34" charset="-128"/>
              </a:defRPr>
            </a:lvl5pPr>
            <a:lvl6pPr marL="2514600" indent="-228600" eaLnBrk="0" fontAlgn="base" hangingPunct="0">
              <a:spcAft>
                <a:spcPct val="0"/>
              </a:spcAft>
              <a:buClr>
                <a:srgbClr val="8FB08C"/>
              </a:buClr>
              <a:buChar char="•"/>
              <a:defRPr>
                <a:solidFill>
                  <a:schemeClr val="tx1"/>
                </a:solidFill>
                <a:latin typeface="Times New Roman" pitchFamily="18" charset="0"/>
                <a:ea typeface="ＭＳ Ｐゴシック" pitchFamily="34" charset="-128"/>
              </a:defRPr>
            </a:lvl6pPr>
            <a:lvl7pPr marL="2971800" indent="-228600" eaLnBrk="0" fontAlgn="base" hangingPunct="0">
              <a:spcAft>
                <a:spcPct val="0"/>
              </a:spcAft>
              <a:buClr>
                <a:srgbClr val="8FB08C"/>
              </a:buClr>
              <a:defRPr>
                <a:solidFill>
                  <a:schemeClr val="tx1"/>
                </a:solidFill>
                <a:latin typeface="Times New Roman" pitchFamily="18" charset="0"/>
                <a:ea typeface="ＭＳ Ｐゴシック" pitchFamily="34" charset="-128"/>
              </a:defRPr>
            </a:lvl7pPr>
            <a:lvl8pPr marL="3429000" indent="-228600" eaLnBrk="0" fontAlgn="base" hangingPunct="0">
              <a:spcAft>
                <a:spcPct val="0"/>
              </a:spcAft>
              <a:buClr>
                <a:srgbClr val="8FB08C"/>
              </a:buClr>
              <a:defRPr>
                <a:solidFill>
                  <a:schemeClr val="tx1"/>
                </a:solidFill>
                <a:latin typeface="Times New Roman" pitchFamily="18" charset="0"/>
                <a:ea typeface="ＭＳ Ｐゴシック" pitchFamily="34" charset="-128"/>
              </a:defRPr>
            </a:lvl8pPr>
            <a:lvl9pPr marL="3886200" indent="-228600" eaLnBrk="0" fontAlgn="base" hangingPunct="0">
              <a:spcAft>
                <a:spcPct val="0"/>
              </a:spcAft>
              <a:buClr>
                <a:srgbClr val="8FB08C"/>
              </a:buClr>
              <a:defRPr>
                <a:solidFill>
                  <a:schemeClr val="tx1"/>
                </a:solidFill>
                <a:latin typeface="Times New Roman" pitchFamily="18" charset="0"/>
                <a:ea typeface="ＭＳ Ｐゴシック" pitchFamily="34" charset="-128"/>
              </a:defRPr>
            </a:lvl9pPr>
          </a:lstStyle>
          <a:p>
            <a:pPr eaLnBrk="1" hangingPunct="1"/>
            <a:r>
              <a:rPr lang="en-US" altLang="en-US" sz="1800" b="1" dirty="0">
                <a:solidFill>
                  <a:schemeClr val="accent2"/>
                </a:solidFill>
                <a:latin typeface="Garamond" panose="02020404030301010803" pitchFamily="18" charset="0"/>
                <a:cs typeface="Times New Roman" panose="02020603050405020304" pitchFamily="18" charset="0"/>
              </a:rPr>
              <a:t>2019</a:t>
            </a:r>
            <a:endParaRPr lang="en-US" altLang="en-US" sz="1800" dirty="0">
              <a:solidFill>
                <a:schemeClr val="accent2"/>
              </a:solidFill>
              <a:latin typeface="Garamond" panose="02020404030301010803" pitchFamily="18"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972023CD-F02A-FB47-A6F9-ACD71FE8794D}"/>
              </a:ext>
            </a:extLst>
          </p:cNvPr>
          <p:cNvCxnSpPr>
            <a:cxnSpLocks/>
            <a:stCxn id="24" idx="3"/>
            <a:endCxn id="28" idx="1"/>
          </p:cNvCxnSpPr>
          <p:nvPr/>
        </p:nvCxnSpPr>
        <p:spPr>
          <a:xfrm flipV="1">
            <a:off x="1766097" y="5532983"/>
            <a:ext cx="360362" cy="14288"/>
          </a:xfrm>
          <a:prstGeom prst="straightConnector1">
            <a:avLst/>
          </a:prstGeom>
          <a:ln>
            <a:solidFill>
              <a:srgbClr val="00487E"/>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3A98CC-F8A8-CA4F-B2C9-6120CD6B1C19}"/>
              </a:ext>
            </a:extLst>
          </p:cNvPr>
          <p:cNvCxnSpPr>
            <a:stCxn id="26" idx="3"/>
          </p:cNvCxnSpPr>
          <p:nvPr/>
        </p:nvCxnSpPr>
        <p:spPr>
          <a:xfrm flipV="1">
            <a:off x="6785772" y="5540921"/>
            <a:ext cx="360362"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3" name="Multiply 32">
            <a:extLst>
              <a:ext uri="{FF2B5EF4-FFF2-40B4-BE49-F238E27FC236}">
                <a16:creationId xmlns:a16="http://schemas.microsoft.com/office/drawing/2014/main" id="{7E5BC204-B41E-A24E-A6FE-EC10F9D6FCE0}"/>
              </a:ext>
            </a:extLst>
          </p:cNvPr>
          <p:cNvSpPr/>
          <p:nvPr/>
        </p:nvSpPr>
        <p:spPr>
          <a:xfrm>
            <a:off x="3694810" y="4461495"/>
            <a:ext cx="646113" cy="287338"/>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Times New Roman" panose="02020603050405020304" pitchFamily="18" charset="0"/>
              <a:cs typeface="Times New Roman" panose="02020603050405020304" pitchFamily="18" charset="0"/>
            </a:endParaRPr>
          </a:p>
        </p:txBody>
      </p:sp>
      <p:sp>
        <p:nvSpPr>
          <p:cNvPr id="34" name="Curved Down Arrow 33">
            <a:extLst>
              <a:ext uri="{FF2B5EF4-FFF2-40B4-BE49-F238E27FC236}">
                <a16:creationId xmlns:a16="http://schemas.microsoft.com/office/drawing/2014/main" id="{9647290F-7C2B-7E42-9DBB-4A62B25F74F8}"/>
              </a:ext>
            </a:extLst>
          </p:cNvPr>
          <p:cNvSpPr/>
          <p:nvPr/>
        </p:nvSpPr>
        <p:spPr>
          <a:xfrm>
            <a:off x="1030514" y="4605511"/>
            <a:ext cx="5112568" cy="504056"/>
          </a:xfrm>
          <a:prstGeom prst="curvedDownArrow">
            <a:avLst>
              <a:gd name="adj1" fmla="val 25000"/>
              <a:gd name="adj2" fmla="val 50000"/>
              <a:gd name="adj3" fmla="val 22472"/>
            </a:avLst>
          </a:prstGeom>
          <a:gradFill flip="none" rotWithShape="1">
            <a:gsLst>
              <a:gs pos="0">
                <a:srgbClr val="000082"/>
              </a:gs>
              <a:gs pos="30000">
                <a:srgbClr val="66008F"/>
              </a:gs>
              <a:gs pos="64999">
                <a:schemeClr val="accent2"/>
              </a:gs>
              <a:gs pos="85000">
                <a:schemeClr val="accent2"/>
              </a:gs>
              <a:gs pos="100000">
                <a:srgbClr val="FF82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ltLang="en-US" dirty="0">
              <a:solidFill>
                <a:prstClr val="black"/>
              </a:solidFill>
              <a:latin typeface="Times New Roman" panose="02020603050405020304" pitchFamily="18" charset="0"/>
              <a:ea typeface="ＭＳ Ｐゴシック" pitchFamily="34" charset="-128"/>
              <a:cs typeface="Times New Roman" panose="02020603050405020304" pitchFamily="18" charset="0"/>
            </a:endParaRPr>
          </a:p>
        </p:txBody>
      </p:sp>
      <p:sp>
        <p:nvSpPr>
          <p:cNvPr id="35" name="Rectangle 34">
            <a:extLst>
              <a:ext uri="{FF2B5EF4-FFF2-40B4-BE49-F238E27FC236}">
                <a16:creationId xmlns:a16="http://schemas.microsoft.com/office/drawing/2014/main" id="{6E00E287-1D60-C24F-844A-6AC7A0334A95}"/>
              </a:ext>
            </a:extLst>
          </p:cNvPr>
          <p:cNvSpPr/>
          <p:nvPr/>
        </p:nvSpPr>
        <p:spPr>
          <a:xfrm>
            <a:off x="299808" y="1573095"/>
            <a:ext cx="8540840" cy="1743158"/>
          </a:xfrm>
          <a:prstGeom prst="rect">
            <a:avLst/>
          </a:prstGeom>
        </p:spPr>
        <p:txBody>
          <a:bodyPr wrap="square">
            <a:spAutoFit/>
          </a:bodyPr>
          <a:lstStyle/>
          <a:p>
            <a:pPr marL="285750" indent="-285750">
              <a:buFont typeface="Arial" panose="020B0604020202020204" pitchFamily="34" charset="0"/>
              <a:buChar char="•"/>
            </a:pPr>
            <a:r>
              <a:rPr lang="en-US" altLang="en-US" dirty="0">
                <a:latin typeface="Garamond" panose="02020404030301010803" pitchFamily="18" charset="0"/>
                <a:cs typeface="Times New Roman" panose="02020603050405020304" pitchFamily="18" charset="0"/>
              </a:rPr>
              <a:t>To employ transfer learning to </a:t>
            </a:r>
            <a:r>
              <a:rPr lang="en-AU" altLang="en-US" dirty="0">
                <a:latin typeface="Garamond" panose="02020404030301010803" pitchFamily="18" charset="0"/>
                <a:cs typeface="Times New Roman" panose="02020603050405020304" pitchFamily="18" charset="0"/>
              </a:rPr>
              <a:t>predict accurately, precise values of features need to be replaced by </a:t>
            </a:r>
            <a:r>
              <a:rPr lang="en-AU" altLang="en-US" b="1" dirty="0">
                <a:latin typeface="Garamond" panose="02020404030301010803" pitchFamily="18" charset="0"/>
                <a:cs typeface="Times New Roman" panose="02020603050405020304" pitchFamily="18" charset="0"/>
              </a:rPr>
              <a:t>granular values </a:t>
            </a:r>
            <a:r>
              <a:rPr lang="en-AU" altLang="en-US" dirty="0">
                <a:latin typeface="Garamond" panose="02020404030301010803" pitchFamily="18" charset="0"/>
                <a:cs typeface="Times New Roman" panose="02020603050405020304" pitchFamily="18" charset="0"/>
              </a:rPr>
              <a:t>to capture the resemblance between two domains. </a:t>
            </a:r>
          </a:p>
          <a:p>
            <a:pPr marL="285750" indent="-285750">
              <a:buFont typeface="Arial" panose="020B0604020202020204" pitchFamily="34" charset="0"/>
              <a:buChar char="•"/>
            </a:pPr>
            <a:r>
              <a:rPr lang="en-AU" altLang="en-US" dirty="0">
                <a:latin typeface="Garamond" panose="02020404030301010803" pitchFamily="18" charset="0"/>
                <a:cs typeface="Times New Roman" panose="02020603050405020304" pitchFamily="18" charset="0"/>
              </a:rPr>
              <a:t>Mobile storage capacity of 256 GB is “large memory” today, while 1 GB was recognised as “large memory” for a similar device 10 year ago.</a:t>
            </a:r>
          </a:p>
          <a:p>
            <a:pPr marL="285750" indent="-285750">
              <a:buFont typeface="Arial" panose="020B0604020202020204" pitchFamily="34" charset="0"/>
              <a:buChar char="•"/>
            </a:pPr>
            <a:r>
              <a:rPr lang="en-AU" altLang="en-US" dirty="0">
                <a:latin typeface="Garamond" panose="02020404030301010803" pitchFamily="18" charset="0"/>
                <a:cs typeface="Times New Roman" panose="02020603050405020304" pitchFamily="18" charset="0"/>
              </a:rPr>
              <a:t>The precise values (“256 GB” and “1 GB”) need to be expressed as granular value (“large memory”) to facilitate transfer learning.</a:t>
            </a:r>
            <a:endParaRPr lang="en-AU" altLang="en-US" i="1" dirty="0">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1053329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D57A3BE-53C6-5E4B-9AA6-EDB0561133E7}"/>
              </a:ext>
            </a:extLst>
          </p:cNvPr>
          <p:cNvSpPr/>
          <p:nvPr/>
        </p:nvSpPr>
        <p:spPr>
          <a:xfrm>
            <a:off x="481031" y="5270370"/>
            <a:ext cx="780235" cy="607473"/>
          </a:xfrm>
          <a:prstGeom prst="ellipse">
            <a:avLst/>
          </a:prstGeom>
          <a:gradFill>
            <a:gsLst>
              <a:gs pos="26000">
                <a:srgbClr val="00487E"/>
              </a:gs>
              <a:gs pos="71000">
                <a:schemeClr val="accent1">
                  <a:lumMod val="45000"/>
                  <a:lumOff val="55000"/>
                </a:schemeClr>
              </a:gs>
              <a:gs pos="79000">
                <a:schemeClr val="accent1">
                  <a:lumMod val="45000"/>
                  <a:lumOff val="55000"/>
                </a:schemeClr>
              </a:gs>
              <a:gs pos="100000">
                <a:schemeClr val="accent1">
                  <a:lumMod val="30000"/>
                  <a:lumOff val="70000"/>
                </a:schemeClr>
              </a:gs>
            </a:gsLst>
            <a:path path="circle">
              <a:fillToRect l="50000" t="50000" r="50000" b="50000"/>
            </a:path>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sz="1200" dirty="0">
                <a:latin typeface="Garamond" panose="02020404030301010803" pitchFamily="18" charset="0"/>
                <a:cs typeface="Times New Roman" panose="02020603050405020304" pitchFamily="18" charset="0"/>
              </a:rPr>
              <a:t>Rule s1</a:t>
            </a:r>
          </a:p>
        </p:txBody>
      </p:sp>
      <p:sp>
        <p:nvSpPr>
          <p:cNvPr id="6" name="Oval 5">
            <a:extLst>
              <a:ext uri="{FF2B5EF4-FFF2-40B4-BE49-F238E27FC236}">
                <a16:creationId xmlns:a16="http://schemas.microsoft.com/office/drawing/2014/main" id="{35256CD5-81FB-DF48-880F-4E2966B0E7F9}"/>
              </a:ext>
            </a:extLst>
          </p:cNvPr>
          <p:cNvSpPr/>
          <p:nvPr/>
        </p:nvSpPr>
        <p:spPr>
          <a:xfrm>
            <a:off x="1092069" y="5818586"/>
            <a:ext cx="911016" cy="869086"/>
          </a:xfrm>
          <a:prstGeom prst="ellipse">
            <a:avLst/>
          </a:prstGeom>
          <a:gradFill>
            <a:gsLst>
              <a:gs pos="26000">
                <a:srgbClr val="00487E"/>
              </a:gs>
              <a:gs pos="71000">
                <a:schemeClr val="accent1">
                  <a:lumMod val="45000"/>
                  <a:lumOff val="55000"/>
                </a:schemeClr>
              </a:gs>
              <a:gs pos="79000">
                <a:schemeClr val="accent1">
                  <a:lumMod val="45000"/>
                  <a:lumOff val="55000"/>
                </a:schemeClr>
              </a:gs>
              <a:gs pos="100000">
                <a:schemeClr val="accent1">
                  <a:lumMod val="30000"/>
                  <a:lumOff val="70000"/>
                </a:schemeClr>
              </a:gs>
            </a:gsLst>
            <a:path path="circle">
              <a:fillToRect l="50000" t="50000" r="50000" b="50000"/>
            </a:path>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sz="1200" dirty="0">
                <a:latin typeface="Garamond" panose="02020404030301010803" pitchFamily="18" charset="0"/>
                <a:cs typeface="Times New Roman" panose="02020603050405020304" pitchFamily="18" charset="0"/>
              </a:rPr>
              <a:t>Rule s3</a:t>
            </a:r>
          </a:p>
        </p:txBody>
      </p:sp>
      <p:sp>
        <p:nvSpPr>
          <p:cNvPr id="7" name="Oval 6">
            <a:extLst>
              <a:ext uri="{FF2B5EF4-FFF2-40B4-BE49-F238E27FC236}">
                <a16:creationId xmlns:a16="http://schemas.microsoft.com/office/drawing/2014/main" id="{F27FEE60-EB57-974A-9289-003AAF357A01}"/>
              </a:ext>
            </a:extLst>
          </p:cNvPr>
          <p:cNvSpPr/>
          <p:nvPr/>
        </p:nvSpPr>
        <p:spPr>
          <a:xfrm>
            <a:off x="1781216" y="4923758"/>
            <a:ext cx="780235" cy="699097"/>
          </a:xfrm>
          <a:prstGeom prst="ellipse">
            <a:avLst/>
          </a:prstGeom>
          <a:gradFill>
            <a:gsLst>
              <a:gs pos="26000">
                <a:srgbClr val="00487E"/>
              </a:gs>
              <a:gs pos="71000">
                <a:schemeClr val="accent1">
                  <a:lumMod val="45000"/>
                  <a:lumOff val="55000"/>
                </a:schemeClr>
              </a:gs>
              <a:gs pos="79000">
                <a:schemeClr val="accent1">
                  <a:lumMod val="45000"/>
                  <a:lumOff val="55000"/>
                </a:schemeClr>
              </a:gs>
              <a:gs pos="100000">
                <a:schemeClr val="accent1">
                  <a:lumMod val="30000"/>
                  <a:lumOff val="70000"/>
                </a:schemeClr>
              </a:gs>
            </a:gsLst>
            <a:path path="circle">
              <a:fillToRect l="50000" t="50000" r="50000" b="50000"/>
            </a:path>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sz="1200" dirty="0">
                <a:latin typeface="Garamond" panose="02020404030301010803" pitchFamily="18" charset="0"/>
                <a:cs typeface="Times New Roman" panose="02020603050405020304" pitchFamily="18" charset="0"/>
              </a:rPr>
              <a:t>Rule s2</a:t>
            </a:r>
          </a:p>
        </p:txBody>
      </p:sp>
      <p:sp>
        <p:nvSpPr>
          <p:cNvPr id="2" name="Rectangle 1">
            <a:extLst>
              <a:ext uri="{FF2B5EF4-FFF2-40B4-BE49-F238E27FC236}">
                <a16:creationId xmlns:a16="http://schemas.microsoft.com/office/drawing/2014/main" id="{C9F8631D-6056-C04D-A9EC-CFD648036B04}"/>
              </a:ext>
            </a:extLst>
          </p:cNvPr>
          <p:cNvSpPr/>
          <p:nvPr/>
        </p:nvSpPr>
        <p:spPr>
          <a:xfrm>
            <a:off x="888635" y="1539789"/>
            <a:ext cx="1661673" cy="369332"/>
          </a:xfrm>
          <a:prstGeom prst="rect">
            <a:avLst/>
          </a:prstGeom>
        </p:spPr>
        <p:txBody>
          <a:bodyPr wrap="none">
            <a:spAutoFit/>
          </a:bodyPr>
          <a:lstStyle/>
          <a:p>
            <a:r>
              <a:rPr lang="en-AU" b="1" dirty="0">
                <a:latin typeface="Garamond" panose="02020404030301010803" pitchFamily="18" charset="0"/>
                <a:cs typeface="Times New Roman" panose="02020603050405020304" pitchFamily="18" charset="0"/>
              </a:rPr>
              <a:t>Source domain</a:t>
            </a:r>
            <a:endParaRPr lang="en-US" dirty="0">
              <a:latin typeface="Garamond" panose="02020404030301010803" pitchFamily="18" charset="0"/>
            </a:endParaRPr>
          </a:p>
        </p:txBody>
      </p:sp>
      <p:sp>
        <p:nvSpPr>
          <p:cNvPr id="3" name="Rectangle 2">
            <a:extLst>
              <a:ext uri="{FF2B5EF4-FFF2-40B4-BE49-F238E27FC236}">
                <a16:creationId xmlns:a16="http://schemas.microsoft.com/office/drawing/2014/main" id="{B9B29954-3094-5B48-B55B-6274190C20F1}"/>
              </a:ext>
            </a:extLst>
          </p:cNvPr>
          <p:cNvSpPr/>
          <p:nvPr/>
        </p:nvSpPr>
        <p:spPr>
          <a:xfrm>
            <a:off x="6529310" y="1508446"/>
            <a:ext cx="1627433" cy="369332"/>
          </a:xfrm>
          <a:prstGeom prst="rect">
            <a:avLst/>
          </a:prstGeom>
        </p:spPr>
        <p:txBody>
          <a:bodyPr wrap="none">
            <a:spAutoFit/>
          </a:bodyPr>
          <a:lstStyle/>
          <a:p>
            <a:r>
              <a:rPr lang="en-AU" b="1" dirty="0">
                <a:latin typeface="Garamond" panose="02020404030301010803" pitchFamily="18" charset="0"/>
                <a:cs typeface="Times New Roman" panose="02020603050405020304" pitchFamily="18" charset="0"/>
              </a:rPr>
              <a:t>Target domain</a:t>
            </a:r>
            <a:endParaRPr lang="en-US" dirty="0">
              <a:latin typeface="Garamond" panose="02020404030301010803" pitchFamily="18" charset="0"/>
            </a:endParaRPr>
          </a:p>
        </p:txBody>
      </p:sp>
      <p:sp>
        <p:nvSpPr>
          <p:cNvPr id="10" name="Isosceles Triangle 15">
            <a:extLst>
              <a:ext uri="{FF2B5EF4-FFF2-40B4-BE49-F238E27FC236}">
                <a16:creationId xmlns:a16="http://schemas.microsoft.com/office/drawing/2014/main" id="{5CDD5FB6-BC81-194E-A183-32992FDD46B2}"/>
              </a:ext>
            </a:extLst>
          </p:cNvPr>
          <p:cNvSpPr/>
          <p:nvPr/>
        </p:nvSpPr>
        <p:spPr>
          <a:xfrm>
            <a:off x="7289344" y="4880985"/>
            <a:ext cx="987792" cy="733688"/>
          </a:xfrm>
          <a:prstGeom prst="triangle">
            <a:avLst/>
          </a:prstGeom>
          <a:gradFill>
            <a:gsLst>
              <a:gs pos="33000">
                <a:schemeClr val="accent2"/>
              </a:gs>
              <a:gs pos="67000">
                <a:schemeClr val="accent2">
                  <a:lumMod val="40000"/>
                  <a:lumOff val="60000"/>
                </a:schemeClr>
              </a:gs>
              <a:gs pos="99000">
                <a:schemeClr val="accent2">
                  <a:lumMod val="20000"/>
                  <a:lumOff val="80000"/>
                </a:schemeClr>
              </a:gs>
            </a:gsLst>
            <a:path path="circle">
              <a:fillToRect l="50000" t="50000" r="50000" b="50000"/>
            </a:path>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200" dirty="0">
                <a:solidFill>
                  <a:schemeClr val="tx1"/>
                </a:solidFill>
                <a:latin typeface="Garamond" panose="02020404030301010803" pitchFamily="18" charset="0"/>
                <a:cs typeface="Times New Roman" panose="02020603050405020304" pitchFamily="18" charset="0"/>
              </a:rPr>
              <a:t>Rule t1</a:t>
            </a:r>
          </a:p>
        </p:txBody>
      </p:sp>
      <p:sp>
        <p:nvSpPr>
          <p:cNvPr id="11" name="Isosceles Triangle 15">
            <a:extLst>
              <a:ext uri="{FF2B5EF4-FFF2-40B4-BE49-F238E27FC236}">
                <a16:creationId xmlns:a16="http://schemas.microsoft.com/office/drawing/2014/main" id="{5BA58DF5-AF02-3743-A306-81CA3949B7AC}"/>
              </a:ext>
            </a:extLst>
          </p:cNvPr>
          <p:cNvSpPr/>
          <p:nvPr/>
        </p:nvSpPr>
        <p:spPr>
          <a:xfrm>
            <a:off x="6865625" y="5801746"/>
            <a:ext cx="987792" cy="602648"/>
          </a:xfrm>
          <a:prstGeom prst="triangle">
            <a:avLst/>
          </a:prstGeom>
          <a:gradFill>
            <a:gsLst>
              <a:gs pos="33000">
                <a:schemeClr val="accent2"/>
              </a:gs>
              <a:gs pos="67000">
                <a:schemeClr val="accent2">
                  <a:lumMod val="40000"/>
                  <a:lumOff val="60000"/>
                </a:schemeClr>
              </a:gs>
              <a:gs pos="99000">
                <a:schemeClr val="accent2">
                  <a:lumMod val="20000"/>
                  <a:lumOff val="80000"/>
                </a:schemeClr>
              </a:gs>
            </a:gsLst>
            <a:path path="circle">
              <a:fillToRect l="50000" t="50000" r="50000" b="50000"/>
            </a:path>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200" dirty="0">
                <a:solidFill>
                  <a:schemeClr val="tx1"/>
                </a:solidFill>
                <a:latin typeface="Garamond" panose="02020404030301010803" pitchFamily="18" charset="0"/>
                <a:cs typeface="Times New Roman" panose="02020603050405020304" pitchFamily="18" charset="0"/>
              </a:rPr>
              <a:t>Rule t2</a:t>
            </a:r>
          </a:p>
        </p:txBody>
      </p:sp>
      <p:sp>
        <p:nvSpPr>
          <p:cNvPr id="12" name="Isosceles Triangle 15">
            <a:extLst>
              <a:ext uri="{FF2B5EF4-FFF2-40B4-BE49-F238E27FC236}">
                <a16:creationId xmlns:a16="http://schemas.microsoft.com/office/drawing/2014/main" id="{43161AFC-DDAB-A249-B52E-C3C5BEA4623D}"/>
              </a:ext>
            </a:extLst>
          </p:cNvPr>
          <p:cNvSpPr/>
          <p:nvPr/>
        </p:nvSpPr>
        <p:spPr>
          <a:xfrm>
            <a:off x="7470357" y="5774347"/>
            <a:ext cx="1217293" cy="924730"/>
          </a:xfrm>
          <a:prstGeom prst="triangle">
            <a:avLst/>
          </a:prstGeom>
          <a:gradFill>
            <a:gsLst>
              <a:gs pos="33000">
                <a:schemeClr val="accent2"/>
              </a:gs>
              <a:gs pos="67000">
                <a:schemeClr val="accent2">
                  <a:lumMod val="40000"/>
                  <a:lumOff val="60000"/>
                </a:schemeClr>
              </a:gs>
              <a:gs pos="99000">
                <a:schemeClr val="accent2">
                  <a:lumMod val="20000"/>
                  <a:lumOff val="80000"/>
                </a:schemeClr>
              </a:gs>
            </a:gsLst>
            <a:path path="circle">
              <a:fillToRect l="50000" t="50000" r="50000" b="50000"/>
            </a:path>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200" dirty="0">
                <a:solidFill>
                  <a:schemeClr val="tx1"/>
                </a:solidFill>
                <a:latin typeface="Garamond" panose="02020404030301010803" pitchFamily="18" charset="0"/>
                <a:cs typeface="Times New Roman" panose="02020603050405020304" pitchFamily="18" charset="0"/>
              </a:rPr>
              <a:t>Rule</a:t>
            </a:r>
          </a:p>
          <a:p>
            <a:pPr algn="ctr"/>
            <a:r>
              <a:rPr lang="en-AU" sz="1200" dirty="0">
                <a:solidFill>
                  <a:schemeClr val="tx1"/>
                </a:solidFill>
                <a:latin typeface="Garamond" panose="02020404030301010803" pitchFamily="18" charset="0"/>
                <a:cs typeface="Times New Roman" panose="02020603050405020304" pitchFamily="18" charset="0"/>
              </a:rPr>
              <a:t> t3</a:t>
            </a:r>
          </a:p>
        </p:txBody>
      </p:sp>
      <p:sp>
        <p:nvSpPr>
          <p:cNvPr id="13" name="Right Arrow 12">
            <a:extLst>
              <a:ext uri="{FF2B5EF4-FFF2-40B4-BE49-F238E27FC236}">
                <a16:creationId xmlns:a16="http://schemas.microsoft.com/office/drawing/2014/main" id="{370C6C6A-04F4-DA47-9448-2F56437064B7}"/>
              </a:ext>
            </a:extLst>
          </p:cNvPr>
          <p:cNvSpPr/>
          <p:nvPr/>
        </p:nvSpPr>
        <p:spPr>
          <a:xfrm>
            <a:off x="3585004" y="5737568"/>
            <a:ext cx="2271059" cy="280549"/>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AU"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5A603194-37C4-7942-8787-4FCE3689A84A}"/>
              </a:ext>
            </a:extLst>
          </p:cNvPr>
          <p:cNvPicPr>
            <a:picLocks noChangeAspect="1"/>
          </p:cNvPicPr>
          <p:nvPr/>
        </p:nvPicPr>
        <p:blipFill>
          <a:blip r:embed="rId3"/>
          <a:stretch>
            <a:fillRect/>
          </a:stretch>
        </p:blipFill>
        <p:spPr>
          <a:xfrm>
            <a:off x="5873550" y="2064851"/>
            <a:ext cx="2831587" cy="2172529"/>
          </a:xfrm>
          <a:prstGeom prst="rect">
            <a:avLst/>
          </a:prstGeom>
        </p:spPr>
      </p:pic>
      <p:pic>
        <p:nvPicPr>
          <p:cNvPr id="20" name="Picture 19">
            <a:extLst>
              <a:ext uri="{FF2B5EF4-FFF2-40B4-BE49-F238E27FC236}">
                <a16:creationId xmlns:a16="http://schemas.microsoft.com/office/drawing/2014/main" id="{B0F94A64-5924-C44F-BCDE-2CBA56AED443}"/>
              </a:ext>
            </a:extLst>
          </p:cNvPr>
          <p:cNvPicPr>
            <a:picLocks noChangeAspect="1"/>
          </p:cNvPicPr>
          <p:nvPr/>
        </p:nvPicPr>
        <p:blipFill>
          <a:blip r:embed="rId4"/>
          <a:stretch>
            <a:fillRect/>
          </a:stretch>
        </p:blipFill>
        <p:spPr>
          <a:xfrm>
            <a:off x="340487" y="2064851"/>
            <a:ext cx="2916432" cy="2171790"/>
          </a:xfrm>
          <a:prstGeom prst="rect">
            <a:avLst/>
          </a:prstGeom>
        </p:spPr>
      </p:pic>
      <p:sp>
        <p:nvSpPr>
          <p:cNvPr id="23" name="Down Arrow 22">
            <a:extLst>
              <a:ext uri="{FF2B5EF4-FFF2-40B4-BE49-F238E27FC236}">
                <a16:creationId xmlns:a16="http://schemas.microsoft.com/office/drawing/2014/main" id="{88D08165-357C-8546-875B-B833D31E311C}"/>
              </a:ext>
            </a:extLst>
          </p:cNvPr>
          <p:cNvSpPr/>
          <p:nvPr/>
        </p:nvSpPr>
        <p:spPr>
          <a:xfrm>
            <a:off x="1445508" y="4328366"/>
            <a:ext cx="151467" cy="69924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50BC7F9E-55E1-6C41-BB57-2B4AF91C657F}"/>
              </a:ext>
            </a:extLst>
          </p:cNvPr>
          <p:cNvSpPr/>
          <p:nvPr/>
        </p:nvSpPr>
        <p:spPr>
          <a:xfrm>
            <a:off x="7216921" y="4306616"/>
            <a:ext cx="151467" cy="69924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638C1B5-2882-C14C-9041-CDD055BE7A65}"/>
                  </a:ext>
                </a:extLst>
              </p:cNvPr>
              <p:cNvSpPr txBox="1"/>
              <p:nvPr/>
            </p:nvSpPr>
            <p:spPr>
              <a:xfrm>
                <a:off x="3106082" y="5270370"/>
                <a:ext cx="3454322" cy="369332"/>
              </a:xfrm>
              <a:prstGeom prst="rect">
                <a:avLst/>
              </a:prstGeom>
              <a:noFill/>
            </p:spPr>
            <p:txBody>
              <a:bodyPr wrap="square" rtlCol="0">
                <a:spAutoFit/>
              </a:bodyPr>
              <a:lstStyle/>
              <a:p>
                <a:r>
                  <a:rPr lang="en-US" dirty="0">
                    <a:latin typeface="Garamond" panose="02020404030301010803" pitchFamily="18" charset="0"/>
                  </a:rPr>
                  <a:t>If </a:t>
                </a:r>
                <a14:m>
                  <m:oMath xmlns:m="http://schemas.openxmlformats.org/officeDocument/2006/math">
                    <m:r>
                      <a:rPr lang="en-US" b="0" i="1" smtClean="0">
                        <a:latin typeface="Cambria Math" panose="02040503050406030204" pitchFamily="18" charset="0"/>
                      </a:rPr>
                      <m:t>𝑥</m:t>
                    </m:r>
                  </m:oMath>
                </a14:m>
                <a:r>
                  <a:rPr lang="en-US" dirty="0">
                    <a:latin typeface="Garamond" panose="02020404030301010803" pitchFamily="18" charset="0"/>
                  </a:rPr>
                  <a:t>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latin typeface="Garamond" panose="02020404030301010803" pitchFamily="18" charset="0"/>
                  </a:rPr>
                  <a:t>, then </a:t>
                </a:r>
                <a14:m>
                  <m:oMath xmlns:m="http://schemas.openxmlformats.org/officeDocument/2006/math">
                    <m:r>
                      <a:rPr lang="en-US" b="0" i="1" smtClean="0">
                        <a:latin typeface="Cambria Math" panose="02040503050406030204" pitchFamily="18" charset="0"/>
                      </a:rPr>
                      <m:t>𝑦</m:t>
                    </m:r>
                  </m:oMath>
                </a14:m>
                <a:r>
                  <a:rPr lang="en-US" dirty="0">
                    <a:latin typeface="Garamond" panose="02020404030301010803" pitchFamily="18" charset="0"/>
                  </a:rPr>
                  <a:t>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p>
            </p:txBody>
          </p:sp>
        </mc:Choice>
        <mc:Fallback xmlns="">
          <p:sp>
            <p:nvSpPr>
              <p:cNvPr id="25" name="TextBox 24">
                <a:extLst>
                  <a:ext uri="{FF2B5EF4-FFF2-40B4-BE49-F238E27FC236}">
                    <a16:creationId xmlns:a16="http://schemas.microsoft.com/office/drawing/2014/main" id="{F638C1B5-2882-C14C-9041-CDD055BE7A65}"/>
                  </a:ext>
                </a:extLst>
              </p:cNvPr>
              <p:cNvSpPr txBox="1">
                <a:spLocks noRot="1" noChangeAspect="1" noMove="1" noResize="1" noEditPoints="1" noAdjustHandles="1" noChangeArrowheads="1" noChangeShapeType="1" noTextEdit="1"/>
              </p:cNvSpPr>
              <p:nvPr/>
            </p:nvSpPr>
            <p:spPr>
              <a:xfrm>
                <a:off x="3106082" y="5270370"/>
                <a:ext cx="3454322" cy="369332"/>
              </a:xfrm>
              <a:prstGeom prst="rect">
                <a:avLst/>
              </a:prstGeom>
              <a:blipFill>
                <a:blip r:embed="rId5"/>
                <a:stretch>
                  <a:fillRect l="-1465" t="-6667" b="-23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B497D234-91E8-CF4D-A035-DC40854C7BE3}"/>
              </a:ext>
            </a:extLst>
          </p:cNvPr>
          <p:cNvSpPr txBox="1"/>
          <p:nvPr/>
        </p:nvSpPr>
        <p:spPr>
          <a:xfrm>
            <a:off x="3211062" y="6081228"/>
            <a:ext cx="3128429" cy="646331"/>
          </a:xfrm>
          <a:prstGeom prst="rect">
            <a:avLst/>
          </a:prstGeom>
          <a:noFill/>
        </p:spPr>
        <p:txBody>
          <a:bodyPr wrap="square" rtlCol="0">
            <a:spAutoFit/>
          </a:bodyPr>
          <a:lstStyle/>
          <a:p>
            <a:r>
              <a:rPr lang="en-US" b="1" dirty="0">
                <a:latin typeface="Garamond" panose="02020404030301010803" pitchFamily="18" charset="0"/>
              </a:rPr>
              <a:t>IF</a:t>
            </a:r>
            <a:r>
              <a:rPr lang="en-US" dirty="0">
                <a:latin typeface="Garamond" panose="02020404030301010803" pitchFamily="18" charset="0"/>
              </a:rPr>
              <a:t> temperature is not high</a:t>
            </a:r>
          </a:p>
          <a:p>
            <a:r>
              <a:rPr lang="en-US" b="1" dirty="0">
                <a:latin typeface="Garamond" panose="02020404030301010803" pitchFamily="18" charset="0"/>
              </a:rPr>
              <a:t>THEN</a:t>
            </a:r>
            <a:r>
              <a:rPr lang="en-US" dirty="0">
                <a:latin typeface="Garamond" panose="02020404030301010803" pitchFamily="18" charset="0"/>
              </a:rPr>
              <a:t> fan speed is slow</a:t>
            </a:r>
          </a:p>
        </p:txBody>
      </p:sp>
      <p:sp>
        <p:nvSpPr>
          <p:cNvPr id="19" name="TextBox 18">
            <a:extLst>
              <a:ext uri="{FF2B5EF4-FFF2-40B4-BE49-F238E27FC236}">
                <a16:creationId xmlns:a16="http://schemas.microsoft.com/office/drawing/2014/main" id="{E67573BD-E38B-FD4E-99EB-7E00BF17C2EA}"/>
              </a:ext>
            </a:extLst>
          </p:cNvPr>
          <p:cNvSpPr txBox="1"/>
          <p:nvPr/>
        </p:nvSpPr>
        <p:spPr>
          <a:xfrm>
            <a:off x="299808" y="1045225"/>
            <a:ext cx="4931949" cy="400110"/>
          </a:xfrm>
          <a:prstGeom prst="rect">
            <a:avLst/>
          </a:prstGeom>
          <a:noFill/>
        </p:spPr>
        <p:txBody>
          <a:bodyPr wrap="square" rtlCol="0">
            <a:spAutoFit/>
          </a:bodyPr>
          <a:lstStyle/>
          <a:p>
            <a:pPr marL="285750" indent="-285750">
              <a:buClr>
                <a:schemeClr val="accent6"/>
              </a:buClr>
              <a:buFont typeface="Wingdings" pitchFamily="2" charset="2"/>
              <a:buChar char="v"/>
            </a:pPr>
            <a:r>
              <a:rPr lang="en-US" sz="2000" b="1" dirty="0">
                <a:latin typeface="Garamond" panose="02020404030301010803" pitchFamily="18" charset="0"/>
              </a:rPr>
              <a:t>Fuzzy rule-based transfer learning</a:t>
            </a:r>
          </a:p>
        </p:txBody>
      </p:sp>
      <p:sp>
        <p:nvSpPr>
          <p:cNvPr id="21" name="Title 1">
            <a:extLst>
              <a:ext uri="{FF2B5EF4-FFF2-40B4-BE49-F238E27FC236}">
                <a16:creationId xmlns:a16="http://schemas.microsoft.com/office/drawing/2014/main" id="{3893E844-9BB0-A74F-91D3-0B9D8A37EBD4}"/>
              </a:ext>
            </a:extLst>
          </p:cNvPr>
          <p:cNvSpPr txBox="1">
            <a:spLocks/>
          </p:cNvSpPr>
          <p:nvPr/>
        </p:nvSpPr>
        <p:spPr>
          <a:xfrm>
            <a:off x="299808" y="90669"/>
            <a:ext cx="3988786" cy="758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dirty="0">
                <a:solidFill>
                  <a:schemeClr val="bg1"/>
                </a:solidFill>
                <a:latin typeface="Arial" panose="020B0604020202020204" pitchFamily="34" charset="0"/>
                <a:cs typeface="Arial" panose="020B0604020202020204" pitchFamily="34" charset="0"/>
              </a:rPr>
              <a:t>Basic methods</a:t>
            </a:r>
          </a:p>
        </p:txBody>
      </p:sp>
    </p:spTree>
    <p:extLst>
      <p:ext uri="{BB962C8B-B14F-4D97-AF65-F5344CB8AC3E}">
        <p14:creationId xmlns:p14="http://schemas.microsoft.com/office/powerpoint/2010/main" val="506979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6CFA-D668-594D-A660-CC7BCE65FF81}"/>
              </a:ext>
            </a:extLst>
          </p:cNvPr>
          <p:cNvSpPr txBox="1">
            <a:spLocks/>
          </p:cNvSpPr>
          <p:nvPr/>
        </p:nvSpPr>
        <p:spPr>
          <a:xfrm>
            <a:off x="299808" y="90669"/>
            <a:ext cx="4850926" cy="758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dirty="0">
                <a:solidFill>
                  <a:schemeClr val="bg1"/>
                </a:solidFill>
                <a:latin typeface="Arial" panose="020B0604020202020204" pitchFamily="34" charset="0"/>
                <a:cs typeface="Arial" panose="020B0604020202020204" pitchFamily="34" charset="0"/>
              </a:rPr>
              <a:t>TL in Deep Learning</a:t>
            </a:r>
          </a:p>
        </p:txBody>
      </p:sp>
      <p:pic>
        <p:nvPicPr>
          <p:cNvPr id="3" name="Picture 2">
            <a:extLst>
              <a:ext uri="{FF2B5EF4-FFF2-40B4-BE49-F238E27FC236}">
                <a16:creationId xmlns:a16="http://schemas.microsoft.com/office/drawing/2014/main" id="{B2BF0520-C266-9C49-9B04-15014829257D}"/>
              </a:ext>
            </a:extLst>
          </p:cNvPr>
          <p:cNvPicPr>
            <a:picLocks noChangeAspect="1"/>
          </p:cNvPicPr>
          <p:nvPr/>
        </p:nvPicPr>
        <p:blipFill>
          <a:blip r:embed="rId2"/>
          <a:stretch>
            <a:fillRect/>
          </a:stretch>
        </p:blipFill>
        <p:spPr>
          <a:xfrm>
            <a:off x="449513" y="1222052"/>
            <a:ext cx="5638771" cy="2899710"/>
          </a:xfrm>
          <a:prstGeom prst="rect">
            <a:avLst/>
          </a:prstGeom>
        </p:spPr>
      </p:pic>
      <p:pic>
        <p:nvPicPr>
          <p:cNvPr id="4" name="Picture 3">
            <a:extLst>
              <a:ext uri="{FF2B5EF4-FFF2-40B4-BE49-F238E27FC236}">
                <a16:creationId xmlns:a16="http://schemas.microsoft.com/office/drawing/2014/main" id="{9B3E5D08-759E-5342-BC30-37B4E48D590E}"/>
              </a:ext>
            </a:extLst>
          </p:cNvPr>
          <p:cNvPicPr>
            <a:picLocks noChangeAspect="1"/>
          </p:cNvPicPr>
          <p:nvPr/>
        </p:nvPicPr>
        <p:blipFill>
          <a:blip r:embed="rId3"/>
          <a:stretch>
            <a:fillRect/>
          </a:stretch>
        </p:blipFill>
        <p:spPr>
          <a:xfrm>
            <a:off x="299808" y="4285470"/>
            <a:ext cx="5955553" cy="2736530"/>
          </a:xfrm>
          <a:prstGeom prst="rect">
            <a:avLst/>
          </a:prstGeom>
        </p:spPr>
      </p:pic>
      <p:sp>
        <p:nvSpPr>
          <p:cNvPr id="5" name="TextBox 4">
            <a:extLst>
              <a:ext uri="{FF2B5EF4-FFF2-40B4-BE49-F238E27FC236}">
                <a16:creationId xmlns:a16="http://schemas.microsoft.com/office/drawing/2014/main" id="{AAF078FF-66FA-FB4E-894C-AF9FD96AEFC6}"/>
              </a:ext>
            </a:extLst>
          </p:cNvPr>
          <p:cNvSpPr txBox="1"/>
          <p:nvPr/>
        </p:nvSpPr>
        <p:spPr>
          <a:xfrm>
            <a:off x="6088284" y="3408307"/>
            <a:ext cx="2870521" cy="1754326"/>
          </a:xfrm>
          <a:prstGeom prst="rect">
            <a:avLst/>
          </a:prstGeom>
          <a:noFill/>
        </p:spPr>
        <p:txBody>
          <a:bodyPr wrap="square" rtlCol="0">
            <a:spAutoFit/>
          </a:bodyPr>
          <a:lstStyle/>
          <a:p>
            <a:r>
              <a:rPr lang="en-US" dirty="0">
                <a:latin typeface="Garamond" panose="02020404030301010803" pitchFamily="18" charset="0"/>
              </a:rPr>
              <a:t>Commonly used deep NN for feature extraction: </a:t>
            </a:r>
          </a:p>
          <a:p>
            <a:r>
              <a:rPr lang="en-US" dirty="0">
                <a:latin typeface="Garamond" panose="02020404030301010803" pitchFamily="18" charset="0"/>
              </a:rPr>
              <a:t>VGG16</a:t>
            </a:r>
          </a:p>
          <a:p>
            <a:r>
              <a:rPr lang="en-US" dirty="0">
                <a:latin typeface="Garamond" panose="02020404030301010803" pitchFamily="18" charset="0"/>
              </a:rPr>
              <a:t>ResNet50</a:t>
            </a:r>
          </a:p>
          <a:p>
            <a:r>
              <a:rPr lang="en-US" dirty="0">
                <a:latin typeface="Garamond" panose="02020404030301010803" pitchFamily="18" charset="0"/>
              </a:rPr>
              <a:t>ImageNet</a:t>
            </a:r>
          </a:p>
          <a:p>
            <a:r>
              <a:rPr lang="en-US" dirty="0" err="1">
                <a:latin typeface="Garamond" panose="02020404030301010803" pitchFamily="18" charset="0"/>
              </a:rPr>
              <a:t>AlexNet</a:t>
            </a:r>
            <a:endParaRPr lang="en-US" dirty="0">
              <a:latin typeface="Garamond" panose="02020404030301010803" pitchFamily="18" charset="0"/>
            </a:endParaRPr>
          </a:p>
        </p:txBody>
      </p:sp>
    </p:spTree>
    <p:extLst>
      <p:ext uri="{BB962C8B-B14F-4D97-AF65-F5344CB8AC3E}">
        <p14:creationId xmlns:p14="http://schemas.microsoft.com/office/powerpoint/2010/main" val="226123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7B1D6C-A4B0-DE41-80BB-DBD61AB5B62B}"/>
              </a:ext>
            </a:extLst>
          </p:cNvPr>
          <p:cNvPicPr>
            <a:picLocks noChangeAspect="1"/>
          </p:cNvPicPr>
          <p:nvPr/>
        </p:nvPicPr>
        <p:blipFill>
          <a:blip r:embed="rId3"/>
          <a:stretch>
            <a:fillRect/>
          </a:stretch>
        </p:blipFill>
        <p:spPr>
          <a:xfrm>
            <a:off x="320040" y="2622962"/>
            <a:ext cx="4094422" cy="2487930"/>
          </a:xfrm>
          <a:prstGeom prst="rect">
            <a:avLst/>
          </a:prstGeom>
        </p:spPr>
      </p:pic>
      <p:pic>
        <p:nvPicPr>
          <p:cNvPr id="4" name="Picture 3">
            <a:extLst>
              <a:ext uri="{FF2B5EF4-FFF2-40B4-BE49-F238E27FC236}">
                <a16:creationId xmlns:a16="http://schemas.microsoft.com/office/drawing/2014/main" id="{9BC87873-930D-9E46-A0BE-77C34982CB3D}"/>
              </a:ext>
            </a:extLst>
          </p:cNvPr>
          <p:cNvPicPr>
            <a:picLocks noChangeAspect="1"/>
          </p:cNvPicPr>
          <p:nvPr/>
        </p:nvPicPr>
        <p:blipFill>
          <a:blip r:embed="rId4"/>
          <a:stretch>
            <a:fillRect/>
          </a:stretch>
        </p:blipFill>
        <p:spPr>
          <a:xfrm>
            <a:off x="5041900" y="2304055"/>
            <a:ext cx="3657600" cy="3657600"/>
          </a:xfrm>
          <a:prstGeom prst="rect">
            <a:avLst/>
          </a:prstGeom>
        </p:spPr>
      </p:pic>
      <p:sp>
        <p:nvSpPr>
          <p:cNvPr id="5" name="TextBox 4">
            <a:extLst>
              <a:ext uri="{FF2B5EF4-FFF2-40B4-BE49-F238E27FC236}">
                <a16:creationId xmlns:a16="http://schemas.microsoft.com/office/drawing/2014/main" id="{B792D38C-52B3-0B43-BA2E-FA564DDC8FE6}"/>
              </a:ext>
            </a:extLst>
          </p:cNvPr>
          <p:cNvSpPr txBox="1"/>
          <p:nvPr/>
        </p:nvSpPr>
        <p:spPr>
          <a:xfrm>
            <a:off x="320040" y="6150336"/>
            <a:ext cx="3594100" cy="369332"/>
          </a:xfrm>
          <a:prstGeom prst="rect">
            <a:avLst/>
          </a:prstGeom>
          <a:noFill/>
        </p:spPr>
        <p:txBody>
          <a:bodyPr wrap="square" rtlCol="0">
            <a:spAutoFit/>
          </a:bodyPr>
          <a:lstStyle/>
          <a:p>
            <a:r>
              <a:rPr lang="en-US" dirty="0">
                <a:latin typeface="Garamond" panose="02020404030301010803" pitchFamily="18" charset="0"/>
              </a:rPr>
              <a:t>MNIST handwritten digit datasets </a:t>
            </a:r>
          </a:p>
        </p:txBody>
      </p:sp>
      <p:sp>
        <p:nvSpPr>
          <p:cNvPr id="6" name="TextBox 5">
            <a:extLst>
              <a:ext uri="{FF2B5EF4-FFF2-40B4-BE49-F238E27FC236}">
                <a16:creationId xmlns:a16="http://schemas.microsoft.com/office/drawing/2014/main" id="{952D6505-1EF8-AE40-825D-B4B0106989BC}"/>
              </a:ext>
            </a:extLst>
          </p:cNvPr>
          <p:cNvSpPr txBox="1"/>
          <p:nvPr/>
        </p:nvSpPr>
        <p:spPr>
          <a:xfrm>
            <a:off x="5041900" y="6150336"/>
            <a:ext cx="3594100" cy="369332"/>
          </a:xfrm>
          <a:prstGeom prst="rect">
            <a:avLst/>
          </a:prstGeom>
          <a:noFill/>
        </p:spPr>
        <p:txBody>
          <a:bodyPr wrap="square" rtlCol="0">
            <a:spAutoFit/>
          </a:bodyPr>
          <a:lstStyle/>
          <a:p>
            <a:r>
              <a:rPr lang="en-US" dirty="0">
                <a:latin typeface="Garamond" panose="02020404030301010803" pitchFamily="18" charset="0"/>
              </a:rPr>
              <a:t>Pictures download from the internet</a:t>
            </a:r>
          </a:p>
        </p:txBody>
      </p:sp>
      <p:sp>
        <p:nvSpPr>
          <p:cNvPr id="7" name="Rectangle 7">
            <a:extLst>
              <a:ext uri="{FF2B5EF4-FFF2-40B4-BE49-F238E27FC236}">
                <a16:creationId xmlns:a16="http://schemas.microsoft.com/office/drawing/2014/main" id="{DFFF2B5B-751C-8A45-8060-1DE0A63F6509}"/>
              </a:ext>
            </a:extLst>
          </p:cNvPr>
          <p:cNvSpPr txBox="1">
            <a:spLocks noChangeArrowheads="1"/>
          </p:cNvSpPr>
          <p:nvPr/>
        </p:nvSpPr>
        <p:spPr bwMode="auto">
          <a:xfrm>
            <a:off x="0" y="216103"/>
            <a:ext cx="8636000" cy="56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lr>
                <a:srgbClr val="0066FF"/>
              </a:buClr>
              <a:buSzPct val="60000"/>
              <a:buFont typeface="Wingdings" panose="05000000000000000000" pitchFamily="2" charset="2"/>
              <a:buChar char="n"/>
              <a:defRPr kumimoji="1" sz="2800">
                <a:solidFill>
                  <a:schemeClr val="bg1"/>
                </a:solidFill>
                <a:latin typeface="Arial"/>
                <a:ea typeface="Geneva" pitchFamily="-108" charset="-70"/>
                <a:cs typeface="Arial"/>
              </a:defRPr>
            </a:lvl1pPr>
            <a:lvl2pPr marL="742950" indent="-285750" algn="l" rtl="0" eaLnBrk="0" fontAlgn="base" hangingPunct="0">
              <a:spcBef>
                <a:spcPct val="20000"/>
              </a:spcBef>
              <a:spcAft>
                <a:spcPct val="0"/>
              </a:spcAft>
              <a:buClr>
                <a:schemeClr val="accent1"/>
              </a:buClr>
              <a:buSzPct val="65000"/>
              <a:buFont typeface="Wingdings" panose="05000000000000000000" pitchFamily="2" charset="2"/>
              <a:buChar char="u"/>
              <a:defRPr kumimoji="1" sz="3600">
                <a:solidFill>
                  <a:srgbClr val="0066FF"/>
                </a:solidFill>
                <a:latin typeface="Arial"/>
                <a:ea typeface="Geneva" pitchFamily="-108" charset="-70"/>
                <a:cs typeface="Arial"/>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
              <a:defRPr kumimoji="1" sz="3200">
                <a:solidFill>
                  <a:schemeClr val="accent1"/>
                </a:solidFill>
                <a:latin typeface="Arial"/>
                <a:ea typeface="Geneva" pitchFamily="-108" charset="-70"/>
                <a:cs typeface="Arial"/>
              </a:defRPr>
            </a:lvl3pPr>
            <a:lvl4pPr marL="1562100" indent="-228600" algn="l" rtl="0" eaLnBrk="0" fontAlgn="base" hangingPunct="0">
              <a:spcBef>
                <a:spcPct val="20000"/>
              </a:spcBef>
              <a:spcAft>
                <a:spcPct val="0"/>
              </a:spcAft>
              <a:buClr>
                <a:schemeClr val="accent1"/>
              </a:buClr>
              <a:buSzPct val="100000"/>
              <a:buFont typeface="Times" panose="02020603050405020304" pitchFamily="18" charset="0"/>
              <a:buChar char="•"/>
              <a:defRPr kumimoji="1" sz="2800">
                <a:solidFill>
                  <a:schemeClr val="accent1"/>
                </a:solidFill>
                <a:latin typeface="Arial"/>
                <a:ea typeface="Geneva" pitchFamily="-108" charset="-70"/>
                <a:cs typeface="Arial"/>
              </a:defRPr>
            </a:lvl4pPr>
            <a:lvl5pPr marL="1981200" indent="-228600" algn="l" rtl="0" eaLnBrk="0" fontAlgn="base" hangingPunct="0">
              <a:spcBef>
                <a:spcPct val="20000"/>
              </a:spcBef>
              <a:spcAft>
                <a:spcPct val="0"/>
              </a:spcAft>
              <a:buClr>
                <a:srgbClr val="0066FF"/>
              </a:buClr>
              <a:buSzPct val="100000"/>
              <a:buChar char="–"/>
              <a:defRPr kumimoji="1" sz="2400">
                <a:solidFill>
                  <a:schemeClr val="bg1"/>
                </a:solidFill>
                <a:latin typeface="Arial"/>
                <a:ea typeface="Geneva" pitchFamily="-108" charset="-70"/>
                <a:cs typeface="Arial"/>
              </a:defRPr>
            </a:lvl5pPr>
            <a:lvl6pPr marL="24384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6pPr>
            <a:lvl7pPr marL="28956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7pPr>
            <a:lvl8pPr marL="33528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8pPr>
            <a:lvl9pPr marL="38100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9pPr>
          </a:lstStyle>
          <a:p>
            <a:pPr marL="0" indent="0" eaLnBrk="1" hangingPunct="1">
              <a:buNone/>
              <a:defRPr/>
            </a:pPr>
            <a:r>
              <a:rPr kumimoji="0" lang="en-US" altLang="en-US" sz="3200" b="1" kern="0" dirty="0">
                <a:latin typeface="Arial" panose="020B0604020202020204" pitchFamily="34" charset="0"/>
                <a:cs typeface="Arial" panose="020B0604020202020204" pitchFamily="34" charset="0"/>
              </a:rPr>
              <a:t>Application 1: </a:t>
            </a:r>
            <a:r>
              <a:rPr lang="en-US" sz="3200" b="1" dirty="0">
                <a:latin typeface="Arial" panose="020B0604020202020204" pitchFamily="34" charset="0"/>
                <a:cs typeface="Arial" panose="020B0604020202020204" pitchFamily="34" charset="0"/>
              </a:rPr>
              <a:t>handwritten digit recognition</a:t>
            </a:r>
            <a:r>
              <a:rPr kumimoji="0" lang="en-US" altLang="en-US" sz="3200" b="1" kern="0" dirty="0">
                <a:latin typeface="Arial" panose="020B0604020202020204" pitchFamily="34" charset="0"/>
                <a:cs typeface="Arial" panose="020B0604020202020204" pitchFamily="34" charset="0"/>
              </a:rPr>
              <a:t> </a:t>
            </a:r>
          </a:p>
          <a:p>
            <a:pPr marL="0" indent="0" eaLnBrk="1" hangingPunct="1">
              <a:buFont typeface="Wingdings" panose="05000000000000000000" pitchFamily="2" charset="2"/>
              <a:buNone/>
              <a:defRPr/>
            </a:pPr>
            <a:r>
              <a:rPr kumimoji="0" lang="en-US" altLang="en-US" kern="0" dirty="0">
                <a:latin typeface="Arial" panose="020B0604020202020204" pitchFamily="34" charset="0"/>
                <a:cs typeface="Arial" panose="020B0604020202020204" pitchFamily="34" charset="0"/>
              </a:rPr>
              <a:t>                 </a:t>
            </a:r>
            <a:endParaRPr kumimoji="0" lang="en-US" altLang="en-US" b="1" kern="0" dirty="0">
              <a:solidFill>
                <a:srgbClr val="00B0F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428BC1C-825A-0E40-8914-C6B740ED05AA}"/>
              </a:ext>
            </a:extLst>
          </p:cNvPr>
          <p:cNvSpPr txBox="1"/>
          <p:nvPr/>
        </p:nvSpPr>
        <p:spPr>
          <a:xfrm>
            <a:off x="320040" y="1240218"/>
            <a:ext cx="8379460" cy="646331"/>
          </a:xfrm>
          <a:prstGeom prst="rect">
            <a:avLst/>
          </a:prstGeom>
          <a:noFill/>
        </p:spPr>
        <p:txBody>
          <a:bodyPr wrap="square" rtlCol="0">
            <a:spAutoFit/>
          </a:bodyPr>
          <a:lstStyle/>
          <a:p>
            <a:r>
              <a:rPr lang="en-US" dirty="0">
                <a:latin typeface="Garamond" panose="02020404030301010803" pitchFamily="18" charset="0"/>
              </a:rPr>
              <a:t>A model trained using the “MNIST handwritten digit” to facilitate the recognition of digital images  from other sources.</a:t>
            </a:r>
          </a:p>
        </p:txBody>
      </p:sp>
    </p:spTree>
    <p:extLst>
      <p:ext uri="{BB962C8B-B14F-4D97-AF65-F5344CB8AC3E}">
        <p14:creationId xmlns:p14="http://schemas.microsoft.com/office/powerpoint/2010/main" val="3930681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743737-88CE-994A-8969-6C0B39CA9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553" y="2431609"/>
            <a:ext cx="3029777" cy="2272333"/>
          </a:xfrm>
          <a:prstGeom prst="rect">
            <a:avLst/>
          </a:prstGeom>
        </p:spPr>
      </p:pic>
      <p:pic>
        <p:nvPicPr>
          <p:cNvPr id="9" name="Picture 6">
            <a:extLst>
              <a:ext uri="{FF2B5EF4-FFF2-40B4-BE49-F238E27FC236}">
                <a16:creationId xmlns:a16="http://schemas.microsoft.com/office/drawing/2014/main" id="{4E8D2584-202A-654C-BB5D-613D6ABECC6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9726" y="5073545"/>
            <a:ext cx="1771019" cy="146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3E67D5D1-B0F2-AE48-BD73-2BEBF8183B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568" y="4875304"/>
            <a:ext cx="1997708" cy="1859501"/>
          </a:xfrm>
          <a:prstGeom prst="rect">
            <a:avLst/>
          </a:prstGeom>
        </p:spPr>
      </p:pic>
      <p:pic>
        <p:nvPicPr>
          <p:cNvPr id="12" name="Picture 11">
            <a:extLst>
              <a:ext uri="{FF2B5EF4-FFF2-40B4-BE49-F238E27FC236}">
                <a16:creationId xmlns:a16="http://schemas.microsoft.com/office/drawing/2014/main" id="{3AE87EAD-0716-C047-A886-2BAFF07ED35B}"/>
              </a:ext>
            </a:extLst>
          </p:cNvPr>
          <p:cNvPicPr>
            <a:picLocks noChangeAspect="1"/>
          </p:cNvPicPr>
          <p:nvPr/>
        </p:nvPicPr>
        <p:blipFill>
          <a:blip r:embed="rId6"/>
          <a:stretch>
            <a:fillRect/>
          </a:stretch>
        </p:blipFill>
        <p:spPr>
          <a:xfrm>
            <a:off x="594367" y="2475528"/>
            <a:ext cx="2948363" cy="2228414"/>
          </a:xfrm>
          <a:prstGeom prst="rect">
            <a:avLst/>
          </a:prstGeom>
        </p:spPr>
      </p:pic>
      <p:sp>
        <p:nvSpPr>
          <p:cNvPr id="7" name="Rectangle 7">
            <a:extLst>
              <a:ext uri="{FF2B5EF4-FFF2-40B4-BE49-F238E27FC236}">
                <a16:creationId xmlns:a16="http://schemas.microsoft.com/office/drawing/2014/main" id="{5108F0BD-41E4-1A46-8D5D-3C425DE97904}"/>
              </a:ext>
            </a:extLst>
          </p:cNvPr>
          <p:cNvSpPr txBox="1">
            <a:spLocks noChangeArrowheads="1"/>
          </p:cNvSpPr>
          <p:nvPr/>
        </p:nvSpPr>
        <p:spPr bwMode="auto">
          <a:xfrm>
            <a:off x="209351" y="142358"/>
            <a:ext cx="6835884" cy="56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lr>
                <a:srgbClr val="0066FF"/>
              </a:buClr>
              <a:buSzPct val="60000"/>
              <a:buFont typeface="Wingdings" panose="05000000000000000000" pitchFamily="2" charset="2"/>
              <a:buChar char="n"/>
              <a:defRPr kumimoji="1" sz="2800">
                <a:solidFill>
                  <a:schemeClr val="bg1"/>
                </a:solidFill>
                <a:latin typeface="Arial"/>
                <a:ea typeface="Geneva" pitchFamily="-108" charset="-70"/>
                <a:cs typeface="Arial"/>
              </a:defRPr>
            </a:lvl1pPr>
            <a:lvl2pPr marL="742950" indent="-285750" algn="l" rtl="0" eaLnBrk="0" fontAlgn="base" hangingPunct="0">
              <a:spcBef>
                <a:spcPct val="20000"/>
              </a:spcBef>
              <a:spcAft>
                <a:spcPct val="0"/>
              </a:spcAft>
              <a:buClr>
                <a:schemeClr val="accent1"/>
              </a:buClr>
              <a:buSzPct val="65000"/>
              <a:buFont typeface="Wingdings" panose="05000000000000000000" pitchFamily="2" charset="2"/>
              <a:buChar char="u"/>
              <a:defRPr kumimoji="1" sz="3600">
                <a:solidFill>
                  <a:srgbClr val="0066FF"/>
                </a:solidFill>
                <a:latin typeface="Arial"/>
                <a:ea typeface="Geneva" pitchFamily="-108" charset="-70"/>
                <a:cs typeface="Arial"/>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
              <a:defRPr kumimoji="1" sz="3200">
                <a:solidFill>
                  <a:schemeClr val="accent1"/>
                </a:solidFill>
                <a:latin typeface="Arial"/>
                <a:ea typeface="Geneva" pitchFamily="-108" charset="-70"/>
                <a:cs typeface="Arial"/>
              </a:defRPr>
            </a:lvl3pPr>
            <a:lvl4pPr marL="1562100" indent="-228600" algn="l" rtl="0" eaLnBrk="0" fontAlgn="base" hangingPunct="0">
              <a:spcBef>
                <a:spcPct val="20000"/>
              </a:spcBef>
              <a:spcAft>
                <a:spcPct val="0"/>
              </a:spcAft>
              <a:buClr>
                <a:schemeClr val="accent1"/>
              </a:buClr>
              <a:buSzPct val="100000"/>
              <a:buFont typeface="Times" panose="02020603050405020304" pitchFamily="18" charset="0"/>
              <a:buChar char="•"/>
              <a:defRPr kumimoji="1" sz="2800">
                <a:solidFill>
                  <a:schemeClr val="accent1"/>
                </a:solidFill>
                <a:latin typeface="Arial"/>
                <a:ea typeface="Geneva" pitchFamily="-108" charset="-70"/>
                <a:cs typeface="Arial"/>
              </a:defRPr>
            </a:lvl4pPr>
            <a:lvl5pPr marL="1981200" indent="-228600" algn="l" rtl="0" eaLnBrk="0" fontAlgn="base" hangingPunct="0">
              <a:spcBef>
                <a:spcPct val="20000"/>
              </a:spcBef>
              <a:spcAft>
                <a:spcPct val="0"/>
              </a:spcAft>
              <a:buClr>
                <a:srgbClr val="0066FF"/>
              </a:buClr>
              <a:buSzPct val="100000"/>
              <a:buChar char="–"/>
              <a:defRPr kumimoji="1" sz="2400">
                <a:solidFill>
                  <a:schemeClr val="bg1"/>
                </a:solidFill>
                <a:latin typeface="Arial"/>
                <a:ea typeface="Geneva" pitchFamily="-108" charset="-70"/>
                <a:cs typeface="Arial"/>
              </a:defRPr>
            </a:lvl5pPr>
            <a:lvl6pPr marL="24384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6pPr>
            <a:lvl7pPr marL="28956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7pPr>
            <a:lvl8pPr marL="33528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8pPr>
            <a:lvl9pPr marL="38100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9pPr>
          </a:lstStyle>
          <a:p>
            <a:pPr marL="0" indent="0" eaLnBrk="1" hangingPunct="1">
              <a:buNone/>
              <a:defRPr/>
            </a:pPr>
            <a:r>
              <a:rPr kumimoji="0" lang="en-US" altLang="en-US" sz="3200" b="1" kern="0" dirty="0">
                <a:latin typeface="Arial" panose="020B0604020202020204" pitchFamily="34" charset="0"/>
                <a:cs typeface="Arial" panose="020B0604020202020204" pitchFamily="34" charset="0"/>
              </a:rPr>
              <a:t>Application 2: housing forecast</a:t>
            </a:r>
          </a:p>
          <a:p>
            <a:pPr marL="0" indent="0" eaLnBrk="1" hangingPunct="1">
              <a:buFont typeface="Wingdings" panose="05000000000000000000" pitchFamily="2" charset="2"/>
              <a:buNone/>
              <a:defRPr/>
            </a:pPr>
            <a:r>
              <a:rPr kumimoji="0" lang="en-US" altLang="en-US" kern="0" dirty="0">
                <a:latin typeface="Arial" panose="020B0604020202020204" pitchFamily="34" charset="0"/>
                <a:cs typeface="Arial" panose="020B0604020202020204" pitchFamily="34" charset="0"/>
              </a:rPr>
              <a:t>                 </a:t>
            </a:r>
            <a:endParaRPr kumimoji="0" lang="en-US" altLang="en-US" b="1" kern="0" dirty="0">
              <a:solidFill>
                <a:srgbClr val="00B0F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C832966-064F-D24C-970C-BA4CB5F56A86}"/>
              </a:ext>
            </a:extLst>
          </p:cNvPr>
          <p:cNvSpPr txBox="1"/>
          <p:nvPr/>
        </p:nvSpPr>
        <p:spPr>
          <a:xfrm>
            <a:off x="594367" y="1099972"/>
            <a:ext cx="7813363" cy="1015663"/>
          </a:xfrm>
          <a:prstGeom prst="rect">
            <a:avLst/>
          </a:prstGeom>
          <a:noFill/>
        </p:spPr>
        <p:txBody>
          <a:bodyPr wrap="square" rtlCol="0">
            <a:spAutoFit/>
          </a:bodyPr>
          <a:lstStyle/>
          <a:p>
            <a:r>
              <a:rPr lang="en-US" sz="2000" dirty="0">
                <a:latin typeface="Garamond" panose="02020404030301010803" pitchFamily="18" charset="0"/>
              </a:rPr>
              <a:t>We want to predict the transaction price or the number of viewings in Australia real estate market. Data is insufficient.</a:t>
            </a:r>
          </a:p>
          <a:p>
            <a:r>
              <a:rPr lang="en-US" sz="2000" dirty="0">
                <a:latin typeface="Garamond" panose="02020404030301010803" pitchFamily="18" charset="0"/>
              </a:rPr>
              <a:t>In US real estate market, massive amount of data are available. </a:t>
            </a:r>
          </a:p>
        </p:txBody>
      </p:sp>
    </p:spTree>
    <p:extLst>
      <p:ext uri="{BB962C8B-B14F-4D97-AF65-F5344CB8AC3E}">
        <p14:creationId xmlns:p14="http://schemas.microsoft.com/office/powerpoint/2010/main" val="234214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0320325A-88EB-F44B-9318-2DD49EF3FE84}"/>
              </a:ext>
            </a:extLst>
          </p:cNvPr>
          <p:cNvSpPr txBox="1">
            <a:spLocks noChangeArrowheads="1"/>
          </p:cNvSpPr>
          <p:nvPr/>
        </p:nvSpPr>
        <p:spPr bwMode="auto">
          <a:xfrm>
            <a:off x="279673" y="206294"/>
            <a:ext cx="8139764" cy="56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lr>
                <a:srgbClr val="0066FF"/>
              </a:buClr>
              <a:buSzPct val="60000"/>
              <a:buFont typeface="Wingdings" panose="05000000000000000000" pitchFamily="2" charset="2"/>
              <a:buChar char="n"/>
              <a:defRPr kumimoji="1" sz="2800">
                <a:solidFill>
                  <a:schemeClr val="bg1"/>
                </a:solidFill>
                <a:latin typeface="Arial"/>
                <a:ea typeface="Geneva" pitchFamily="-108" charset="-70"/>
                <a:cs typeface="Arial"/>
              </a:defRPr>
            </a:lvl1pPr>
            <a:lvl2pPr marL="742950" indent="-285750" algn="l" rtl="0" eaLnBrk="0" fontAlgn="base" hangingPunct="0">
              <a:spcBef>
                <a:spcPct val="20000"/>
              </a:spcBef>
              <a:spcAft>
                <a:spcPct val="0"/>
              </a:spcAft>
              <a:buClr>
                <a:schemeClr val="accent1"/>
              </a:buClr>
              <a:buSzPct val="65000"/>
              <a:buFont typeface="Wingdings" panose="05000000000000000000" pitchFamily="2" charset="2"/>
              <a:buChar char="u"/>
              <a:defRPr kumimoji="1" sz="3600">
                <a:solidFill>
                  <a:srgbClr val="0066FF"/>
                </a:solidFill>
                <a:latin typeface="Arial"/>
                <a:ea typeface="Geneva" pitchFamily="-108" charset="-70"/>
                <a:cs typeface="Arial"/>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
              <a:defRPr kumimoji="1" sz="3200">
                <a:solidFill>
                  <a:schemeClr val="accent1"/>
                </a:solidFill>
                <a:latin typeface="Arial"/>
                <a:ea typeface="Geneva" pitchFamily="-108" charset="-70"/>
                <a:cs typeface="Arial"/>
              </a:defRPr>
            </a:lvl3pPr>
            <a:lvl4pPr marL="1562100" indent="-228600" algn="l" rtl="0" eaLnBrk="0" fontAlgn="base" hangingPunct="0">
              <a:spcBef>
                <a:spcPct val="20000"/>
              </a:spcBef>
              <a:spcAft>
                <a:spcPct val="0"/>
              </a:spcAft>
              <a:buClr>
                <a:schemeClr val="accent1"/>
              </a:buClr>
              <a:buSzPct val="100000"/>
              <a:buFont typeface="Times" panose="02020603050405020304" pitchFamily="18" charset="0"/>
              <a:buChar char="•"/>
              <a:defRPr kumimoji="1" sz="2800">
                <a:solidFill>
                  <a:schemeClr val="accent1"/>
                </a:solidFill>
                <a:latin typeface="Arial"/>
                <a:ea typeface="Geneva" pitchFamily="-108" charset="-70"/>
                <a:cs typeface="Arial"/>
              </a:defRPr>
            </a:lvl4pPr>
            <a:lvl5pPr marL="1981200" indent="-228600" algn="l" rtl="0" eaLnBrk="0" fontAlgn="base" hangingPunct="0">
              <a:spcBef>
                <a:spcPct val="20000"/>
              </a:spcBef>
              <a:spcAft>
                <a:spcPct val="0"/>
              </a:spcAft>
              <a:buClr>
                <a:srgbClr val="0066FF"/>
              </a:buClr>
              <a:buSzPct val="100000"/>
              <a:buChar char="–"/>
              <a:defRPr kumimoji="1" sz="2400">
                <a:solidFill>
                  <a:schemeClr val="bg1"/>
                </a:solidFill>
                <a:latin typeface="Arial"/>
                <a:ea typeface="Geneva" pitchFamily="-108" charset="-70"/>
                <a:cs typeface="Arial"/>
              </a:defRPr>
            </a:lvl5pPr>
            <a:lvl6pPr marL="24384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6pPr>
            <a:lvl7pPr marL="28956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7pPr>
            <a:lvl8pPr marL="33528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8pPr>
            <a:lvl9pPr marL="38100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9pPr>
          </a:lstStyle>
          <a:p>
            <a:pPr marL="0" indent="0" eaLnBrk="1" hangingPunct="1">
              <a:buNone/>
              <a:defRPr/>
            </a:pPr>
            <a:r>
              <a:rPr kumimoji="0" lang="en-US" altLang="en-US" sz="3200" b="1" kern="0" dirty="0">
                <a:latin typeface="Arial" panose="020B0604020202020204" pitchFamily="34" charset="0"/>
                <a:cs typeface="Arial" panose="020B0604020202020204" pitchFamily="34" charset="0"/>
              </a:rPr>
              <a:t>Application 3:</a:t>
            </a:r>
            <a:r>
              <a:rPr kumimoji="0" lang="zh-CN" altLang="en-US" sz="3200" b="1" kern="0" dirty="0">
                <a:latin typeface="Arial" panose="020B0604020202020204" pitchFamily="34" charset="0"/>
                <a:cs typeface="Arial" panose="020B0604020202020204" pitchFamily="34" charset="0"/>
              </a:rPr>
              <a:t> </a:t>
            </a:r>
            <a:r>
              <a:rPr kumimoji="0" lang="en-US" altLang="zh-CN" sz="3200" b="1" kern="0" dirty="0">
                <a:latin typeface="Arial" panose="020B0604020202020204" pitchFamily="34" charset="0"/>
                <a:cs typeface="Arial" panose="020B0604020202020204" pitchFamily="34" charset="0"/>
              </a:rPr>
              <a:t>document classification</a:t>
            </a:r>
            <a:r>
              <a:rPr kumimoji="0" lang="en-US" altLang="en-US" sz="3200" b="1" kern="0" dirty="0">
                <a:latin typeface="Arial" panose="020B0604020202020204" pitchFamily="34" charset="0"/>
                <a:cs typeface="Arial" panose="020B0604020202020204" pitchFamily="34" charset="0"/>
              </a:rPr>
              <a:t>  </a:t>
            </a:r>
          </a:p>
          <a:p>
            <a:pPr marL="0" indent="0" eaLnBrk="1" hangingPunct="1">
              <a:buFont typeface="Wingdings" panose="05000000000000000000" pitchFamily="2" charset="2"/>
              <a:buNone/>
              <a:defRPr/>
            </a:pPr>
            <a:r>
              <a:rPr kumimoji="0" lang="en-US" altLang="en-US" kern="0" dirty="0">
                <a:latin typeface="Arial" panose="020B0604020202020204" pitchFamily="34" charset="0"/>
                <a:cs typeface="Arial" panose="020B0604020202020204" pitchFamily="34" charset="0"/>
              </a:rPr>
              <a:t>                 </a:t>
            </a:r>
            <a:endParaRPr kumimoji="0" lang="en-US" altLang="en-US" b="1" kern="0" dirty="0">
              <a:solidFill>
                <a:srgbClr val="00B0F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82DFDF2-3F59-A94A-A681-A991997BCAB6}"/>
              </a:ext>
            </a:extLst>
          </p:cNvPr>
          <p:cNvSpPr/>
          <p:nvPr/>
        </p:nvSpPr>
        <p:spPr>
          <a:xfrm>
            <a:off x="1318877" y="3405653"/>
            <a:ext cx="864339" cy="369332"/>
          </a:xfrm>
          <a:prstGeom prst="rect">
            <a:avLst/>
          </a:prstGeom>
        </p:spPr>
        <p:txBody>
          <a:bodyPr wrap="none">
            <a:spAutoFit/>
          </a:bodyPr>
          <a:lstStyle/>
          <a:p>
            <a:r>
              <a:rPr lang="en-US" altLang="en-US" kern="0" dirty="0">
                <a:solidFill>
                  <a:srgbClr val="009999"/>
                </a:solidFill>
                <a:latin typeface="Garamond" panose="02020404030301010803" pitchFamily="18" charset="0"/>
                <a:cs typeface="Arial" panose="020B0604020202020204" pitchFamily="34" charset="0"/>
              </a:rPr>
              <a:t>English</a:t>
            </a:r>
            <a:endParaRPr lang="en-AU" dirty="0">
              <a:latin typeface="Garamond" panose="02020404030301010803" pitchFamily="18" charset="0"/>
            </a:endParaRPr>
          </a:p>
        </p:txBody>
      </p:sp>
      <p:sp>
        <p:nvSpPr>
          <p:cNvPr id="6" name="Rectangle 5">
            <a:extLst>
              <a:ext uri="{FF2B5EF4-FFF2-40B4-BE49-F238E27FC236}">
                <a16:creationId xmlns:a16="http://schemas.microsoft.com/office/drawing/2014/main" id="{78FCCCEE-A7F9-5C4F-A8DF-95192A66E352}"/>
              </a:ext>
            </a:extLst>
          </p:cNvPr>
          <p:cNvSpPr/>
          <p:nvPr/>
        </p:nvSpPr>
        <p:spPr>
          <a:xfrm>
            <a:off x="6525160" y="3405653"/>
            <a:ext cx="894797" cy="369332"/>
          </a:xfrm>
          <a:prstGeom prst="rect">
            <a:avLst/>
          </a:prstGeom>
        </p:spPr>
        <p:txBody>
          <a:bodyPr wrap="none">
            <a:spAutoFit/>
          </a:bodyPr>
          <a:lstStyle/>
          <a:p>
            <a:r>
              <a:rPr lang="en-US" altLang="en-US" kern="0" dirty="0">
                <a:solidFill>
                  <a:srgbClr val="009999"/>
                </a:solidFill>
                <a:latin typeface="Garamond" panose="02020404030301010803" pitchFamily="18" charset="0"/>
                <a:cs typeface="Arial" panose="020B0604020202020204" pitchFamily="34" charset="0"/>
              </a:rPr>
              <a:t>Chinese</a:t>
            </a:r>
            <a:endParaRPr lang="en-AU" dirty="0">
              <a:latin typeface="Garamond" panose="02020404030301010803" pitchFamily="18" charset="0"/>
            </a:endParaRPr>
          </a:p>
        </p:txBody>
      </p:sp>
      <p:sp>
        <p:nvSpPr>
          <p:cNvPr id="7" name="Rectangle 6">
            <a:extLst>
              <a:ext uri="{FF2B5EF4-FFF2-40B4-BE49-F238E27FC236}">
                <a16:creationId xmlns:a16="http://schemas.microsoft.com/office/drawing/2014/main" id="{ECF8091C-C91F-4F4E-8682-1640CD8BD759}"/>
              </a:ext>
            </a:extLst>
          </p:cNvPr>
          <p:cNvSpPr/>
          <p:nvPr/>
        </p:nvSpPr>
        <p:spPr>
          <a:xfrm>
            <a:off x="1318877" y="6467040"/>
            <a:ext cx="737702" cy="369332"/>
          </a:xfrm>
          <a:prstGeom prst="rect">
            <a:avLst/>
          </a:prstGeom>
        </p:spPr>
        <p:txBody>
          <a:bodyPr wrap="none">
            <a:spAutoFit/>
          </a:bodyPr>
          <a:lstStyle/>
          <a:p>
            <a:r>
              <a:rPr lang="en-US" altLang="en-US" kern="0" dirty="0">
                <a:solidFill>
                  <a:srgbClr val="009999"/>
                </a:solidFill>
                <a:latin typeface="Garamond" panose="02020404030301010803" pitchFamily="18" charset="0"/>
                <a:cs typeface="Arial" panose="020B0604020202020204" pitchFamily="34" charset="0"/>
              </a:rPr>
              <a:t>Image</a:t>
            </a:r>
            <a:endParaRPr lang="en-AU" dirty="0">
              <a:latin typeface="Garamond" panose="02020404030301010803" pitchFamily="18" charset="0"/>
            </a:endParaRPr>
          </a:p>
        </p:txBody>
      </p:sp>
      <p:sp>
        <p:nvSpPr>
          <p:cNvPr id="8" name="Rectangle 7">
            <a:extLst>
              <a:ext uri="{FF2B5EF4-FFF2-40B4-BE49-F238E27FC236}">
                <a16:creationId xmlns:a16="http://schemas.microsoft.com/office/drawing/2014/main" id="{0B88BB0D-D74F-E94A-8B25-BAB3E6832193}"/>
              </a:ext>
            </a:extLst>
          </p:cNvPr>
          <p:cNvSpPr/>
          <p:nvPr/>
        </p:nvSpPr>
        <p:spPr>
          <a:xfrm>
            <a:off x="6095290" y="6467040"/>
            <a:ext cx="1233030" cy="369332"/>
          </a:xfrm>
          <a:prstGeom prst="rect">
            <a:avLst/>
          </a:prstGeom>
        </p:spPr>
        <p:txBody>
          <a:bodyPr wrap="none">
            <a:spAutoFit/>
          </a:bodyPr>
          <a:lstStyle/>
          <a:p>
            <a:r>
              <a:rPr lang="en-US" altLang="en-US" kern="0" dirty="0">
                <a:solidFill>
                  <a:srgbClr val="009999"/>
                </a:solidFill>
                <a:latin typeface="Garamond" panose="02020404030301010803" pitchFamily="18" charset="0"/>
                <a:cs typeface="Arial" panose="020B0604020202020204" pitchFamily="34" charset="0"/>
              </a:rPr>
              <a:t>Documents</a:t>
            </a:r>
            <a:endParaRPr lang="en-AU" dirty="0">
              <a:latin typeface="Garamond" panose="02020404030301010803" pitchFamily="18" charset="0"/>
            </a:endParaRPr>
          </a:p>
        </p:txBody>
      </p:sp>
      <p:pic>
        <p:nvPicPr>
          <p:cNvPr id="11" name="Picture 10">
            <a:extLst>
              <a:ext uri="{FF2B5EF4-FFF2-40B4-BE49-F238E27FC236}">
                <a16:creationId xmlns:a16="http://schemas.microsoft.com/office/drawing/2014/main" id="{5E677D9E-0888-9A48-AD56-C6D7980F116B}"/>
              </a:ext>
            </a:extLst>
          </p:cNvPr>
          <p:cNvPicPr>
            <a:picLocks noChangeAspect="1"/>
          </p:cNvPicPr>
          <p:nvPr/>
        </p:nvPicPr>
        <p:blipFill rotWithShape="1">
          <a:blip r:embed="rId3">
            <a:extLst>
              <a:ext uri="{28A0092B-C50C-407E-A947-70E740481C1C}">
                <a14:useLocalDpi xmlns:a14="http://schemas.microsoft.com/office/drawing/2010/main" val="0"/>
              </a:ext>
            </a:extLst>
          </a:blip>
          <a:srcRect b="40292"/>
          <a:stretch/>
        </p:blipFill>
        <p:spPr>
          <a:xfrm>
            <a:off x="5744815" y="1697128"/>
            <a:ext cx="2367698" cy="1567918"/>
          </a:xfrm>
          <a:prstGeom prst="rect">
            <a:avLst/>
          </a:prstGeom>
        </p:spPr>
      </p:pic>
      <p:pic>
        <p:nvPicPr>
          <p:cNvPr id="12" name="Picture 11">
            <a:extLst>
              <a:ext uri="{FF2B5EF4-FFF2-40B4-BE49-F238E27FC236}">
                <a16:creationId xmlns:a16="http://schemas.microsoft.com/office/drawing/2014/main" id="{19596E23-BE57-D64F-A3E3-8CD328664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07" y="1751515"/>
            <a:ext cx="2358371" cy="1569389"/>
          </a:xfrm>
          <a:prstGeom prst="rect">
            <a:avLst/>
          </a:prstGeom>
        </p:spPr>
      </p:pic>
      <p:pic>
        <p:nvPicPr>
          <p:cNvPr id="13" name="Picture 12">
            <a:extLst>
              <a:ext uri="{FF2B5EF4-FFF2-40B4-BE49-F238E27FC236}">
                <a16:creationId xmlns:a16="http://schemas.microsoft.com/office/drawing/2014/main" id="{6D7AF089-DB0E-4449-8BE5-A93A3354E148}"/>
              </a:ext>
            </a:extLst>
          </p:cNvPr>
          <p:cNvPicPr>
            <a:picLocks noChangeAspect="1"/>
          </p:cNvPicPr>
          <p:nvPr/>
        </p:nvPicPr>
        <p:blipFill rotWithShape="1">
          <a:blip r:embed="rId5">
            <a:extLst>
              <a:ext uri="{28A0092B-C50C-407E-A947-70E740481C1C}">
                <a14:useLocalDpi xmlns:a14="http://schemas.microsoft.com/office/drawing/2010/main" val="0"/>
              </a:ext>
            </a:extLst>
          </a:blip>
          <a:srcRect b="33523"/>
          <a:stretch/>
        </p:blipFill>
        <p:spPr>
          <a:xfrm>
            <a:off x="486915" y="4584107"/>
            <a:ext cx="2619375" cy="1772301"/>
          </a:xfrm>
          <a:prstGeom prst="rect">
            <a:avLst/>
          </a:prstGeom>
        </p:spPr>
      </p:pic>
      <p:pic>
        <p:nvPicPr>
          <p:cNvPr id="14" name="Picture 13">
            <a:extLst>
              <a:ext uri="{FF2B5EF4-FFF2-40B4-BE49-F238E27FC236}">
                <a16:creationId xmlns:a16="http://schemas.microsoft.com/office/drawing/2014/main" id="{4207C0D6-546E-4143-BEA7-F361FB7098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1932" y="4555809"/>
            <a:ext cx="2757505" cy="1750651"/>
          </a:xfrm>
          <a:prstGeom prst="rect">
            <a:avLst/>
          </a:prstGeom>
        </p:spPr>
      </p:pic>
      <p:sp>
        <p:nvSpPr>
          <p:cNvPr id="2" name="TextBox 1">
            <a:extLst>
              <a:ext uri="{FF2B5EF4-FFF2-40B4-BE49-F238E27FC236}">
                <a16:creationId xmlns:a16="http://schemas.microsoft.com/office/drawing/2014/main" id="{FC21ED9D-1C1C-ED46-92D0-2931C4EBE0FF}"/>
              </a:ext>
            </a:extLst>
          </p:cNvPr>
          <p:cNvSpPr txBox="1"/>
          <p:nvPr/>
        </p:nvSpPr>
        <p:spPr>
          <a:xfrm>
            <a:off x="315046" y="989242"/>
            <a:ext cx="8109346" cy="707886"/>
          </a:xfrm>
          <a:prstGeom prst="rect">
            <a:avLst/>
          </a:prstGeom>
          <a:noFill/>
        </p:spPr>
        <p:txBody>
          <a:bodyPr wrap="square" rtlCol="0">
            <a:spAutoFit/>
          </a:bodyPr>
          <a:lstStyle/>
          <a:p>
            <a:r>
              <a:rPr lang="en-US" sz="2000" dirty="0">
                <a:latin typeface="Garamond" panose="02020404030301010803" pitchFamily="18" charset="0"/>
              </a:rPr>
              <a:t>Use the prediction model that classifies English newspapers to support Chinese newspapers’ classification.</a:t>
            </a:r>
          </a:p>
        </p:txBody>
      </p:sp>
      <p:sp>
        <p:nvSpPr>
          <p:cNvPr id="4" name="TextBox 3">
            <a:extLst>
              <a:ext uri="{FF2B5EF4-FFF2-40B4-BE49-F238E27FC236}">
                <a16:creationId xmlns:a16="http://schemas.microsoft.com/office/drawing/2014/main" id="{15D982C8-A311-A24D-9480-6863394E49FB}"/>
              </a:ext>
            </a:extLst>
          </p:cNvPr>
          <p:cNvSpPr txBox="1"/>
          <p:nvPr/>
        </p:nvSpPr>
        <p:spPr>
          <a:xfrm>
            <a:off x="486915" y="3894481"/>
            <a:ext cx="7298862" cy="369332"/>
          </a:xfrm>
          <a:prstGeom prst="rect">
            <a:avLst/>
          </a:prstGeom>
          <a:noFill/>
        </p:spPr>
        <p:txBody>
          <a:bodyPr wrap="square" rtlCol="0">
            <a:spAutoFit/>
          </a:bodyPr>
          <a:lstStyle/>
          <a:p>
            <a:r>
              <a:rPr lang="en-US" dirty="0">
                <a:latin typeface="Garamond" panose="02020404030301010803" pitchFamily="18" charset="0"/>
              </a:rPr>
              <a:t>Use the</a:t>
            </a:r>
            <a:r>
              <a:rPr lang="zh-CN" altLang="en-US" dirty="0">
                <a:latin typeface="Garamond" panose="02020404030301010803" pitchFamily="18" charset="0"/>
              </a:rPr>
              <a:t> </a:t>
            </a:r>
            <a:r>
              <a:rPr lang="en-US" altLang="zh-CN" dirty="0">
                <a:latin typeface="Garamond" panose="02020404030301010803" pitchFamily="18" charset="0"/>
              </a:rPr>
              <a:t>image recognition model to facilitate the classification of documents. </a:t>
            </a:r>
            <a:r>
              <a:rPr lang="en-US" dirty="0">
                <a:latin typeface="Garamond" panose="02020404030301010803" pitchFamily="18" charset="0"/>
              </a:rPr>
              <a:t> </a:t>
            </a:r>
          </a:p>
        </p:txBody>
      </p:sp>
      <p:sp>
        <p:nvSpPr>
          <p:cNvPr id="15" name="Right Arrow 14">
            <a:extLst>
              <a:ext uri="{FF2B5EF4-FFF2-40B4-BE49-F238E27FC236}">
                <a16:creationId xmlns:a16="http://schemas.microsoft.com/office/drawing/2014/main" id="{CECD42D7-22F2-F041-B588-13FC4D9AC9E0}"/>
              </a:ext>
            </a:extLst>
          </p:cNvPr>
          <p:cNvSpPr/>
          <p:nvPr/>
        </p:nvSpPr>
        <p:spPr>
          <a:xfrm>
            <a:off x="3547915" y="2413840"/>
            <a:ext cx="1788013" cy="36933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B03D8A8D-0642-5642-A16E-51807C9AEBB3}"/>
              </a:ext>
            </a:extLst>
          </p:cNvPr>
          <p:cNvSpPr/>
          <p:nvPr/>
        </p:nvSpPr>
        <p:spPr>
          <a:xfrm>
            <a:off x="3547915" y="5285591"/>
            <a:ext cx="1788013" cy="36933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885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1FED2B-CFD7-B748-BC8C-0E425B933CEE}"/>
              </a:ext>
            </a:extLst>
          </p:cNvPr>
          <p:cNvPicPr>
            <a:picLocks noChangeAspect="1"/>
          </p:cNvPicPr>
          <p:nvPr/>
        </p:nvPicPr>
        <p:blipFill>
          <a:blip r:embed="rId3"/>
          <a:stretch>
            <a:fillRect/>
          </a:stretch>
        </p:blipFill>
        <p:spPr>
          <a:xfrm>
            <a:off x="99060" y="4365142"/>
            <a:ext cx="4472940" cy="2375628"/>
          </a:xfrm>
          <a:prstGeom prst="rect">
            <a:avLst/>
          </a:prstGeom>
        </p:spPr>
      </p:pic>
      <p:sp>
        <p:nvSpPr>
          <p:cNvPr id="7" name="Rectangle 7">
            <a:extLst>
              <a:ext uri="{FF2B5EF4-FFF2-40B4-BE49-F238E27FC236}">
                <a16:creationId xmlns:a16="http://schemas.microsoft.com/office/drawing/2014/main" id="{1A38E722-8CF9-6641-977A-21FAF2AB2334}"/>
              </a:ext>
            </a:extLst>
          </p:cNvPr>
          <p:cNvSpPr txBox="1">
            <a:spLocks noChangeArrowheads="1"/>
          </p:cNvSpPr>
          <p:nvPr/>
        </p:nvSpPr>
        <p:spPr bwMode="auto">
          <a:xfrm>
            <a:off x="218216" y="230445"/>
            <a:ext cx="6835884" cy="56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lr>
                <a:srgbClr val="0066FF"/>
              </a:buClr>
              <a:buSzPct val="60000"/>
              <a:buFont typeface="Wingdings" panose="05000000000000000000" pitchFamily="2" charset="2"/>
              <a:buChar char="n"/>
              <a:defRPr kumimoji="1" sz="2800">
                <a:solidFill>
                  <a:schemeClr val="bg1"/>
                </a:solidFill>
                <a:latin typeface="Arial"/>
                <a:ea typeface="Geneva" pitchFamily="-108" charset="-70"/>
                <a:cs typeface="Arial"/>
              </a:defRPr>
            </a:lvl1pPr>
            <a:lvl2pPr marL="742950" indent="-285750" algn="l" rtl="0" eaLnBrk="0" fontAlgn="base" hangingPunct="0">
              <a:spcBef>
                <a:spcPct val="20000"/>
              </a:spcBef>
              <a:spcAft>
                <a:spcPct val="0"/>
              </a:spcAft>
              <a:buClr>
                <a:schemeClr val="accent1"/>
              </a:buClr>
              <a:buSzPct val="65000"/>
              <a:buFont typeface="Wingdings" panose="05000000000000000000" pitchFamily="2" charset="2"/>
              <a:buChar char="u"/>
              <a:defRPr kumimoji="1" sz="3600">
                <a:solidFill>
                  <a:srgbClr val="0066FF"/>
                </a:solidFill>
                <a:latin typeface="Arial"/>
                <a:ea typeface="Geneva" pitchFamily="-108" charset="-70"/>
                <a:cs typeface="Arial"/>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
              <a:defRPr kumimoji="1" sz="3200">
                <a:solidFill>
                  <a:schemeClr val="accent1"/>
                </a:solidFill>
                <a:latin typeface="Arial"/>
                <a:ea typeface="Geneva" pitchFamily="-108" charset="-70"/>
                <a:cs typeface="Arial"/>
              </a:defRPr>
            </a:lvl3pPr>
            <a:lvl4pPr marL="1562100" indent="-228600" algn="l" rtl="0" eaLnBrk="0" fontAlgn="base" hangingPunct="0">
              <a:spcBef>
                <a:spcPct val="20000"/>
              </a:spcBef>
              <a:spcAft>
                <a:spcPct val="0"/>
              </a:spcAft>
              <a:buClr>
                <a:schemeClr val="accent1"/>
              </a:buClr>
              <a:buSzPct val="100000"/>
              <a:buFont typeface="Times" panose="02020603050405020304" pitchFamily="18" charset="0"/>
              <a:buChar char="•"/>
              <a:defRPr kumimoji="1" sz="2800">
                <a:solidFill>
                  <a:schemeClr val="accent1"/>
                </a:solidFill>
                <a:latin typeface="Arial"/>
                <a:ea typeface="Geneva" pitchFamily="-108" charset="-70"/>
                <a:cs typeface="Arial"/>
              </a:defRPr>
            </a:lvl4pPr>
            <a:lvl5pPr marL="1981200" indent="-228600" algn="l" rtl="0" eaLnBrk="0" fontAlgn="base" hangingPunct="0">
              <a:spcBef>
                <a:spcPct val="20000"/>
              </a:spcBef>
              <a:spcAft>
                <a:spcPct val="0"/>
              </a:spcAft>
              <a:buClr>
                <a:srgbClr val="0066FF"/>
              </a:buClr>
              <a:buSzPct val="100000"/>
              <a:buChar char="–"/>
              <a:defRPr kumimoji="1" sz="2400">
                <a:solidFill>
                  <a:schemeClr val="bg1"/>
                </a:solidFill>
                <a:latin typeface="Arial"/>
                <a:ea typeface="Geneva" pitchFamily="-108" charset="-70"/>
                <a:cs typeface="Arial"/>
              </a:defRPr>
            </a:lvl5pPr>
            <a:lvl6pPr marL="24384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6pPr>
            <a:lvl7pPr marL="28956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7pPr>
            <a:lvl8pPr marL="33528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8pPr>
            <a:lvl9pPr marL="38100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9pPr>
          </a:lstStyle>
          <a:p>
            <a:pPr marL="0" indent="0" eaLnBrk="1" hangingPunct="1">
              <a:buNone/>
              <a:defRPr/>
            </a:pPr>
            <a:r>
              <a:rPr kumimoji="0" lang="en-US" altLang="en-US" sz="3200" b="1" kern="0" dirty="0">
                <a:latin typeface="Arial" panose="020B0604020202020204" pitchFamily="34" charset="0"/>
                <a:cs typeface="Arial" panose="020B0604020202020204" pitchFamily="34" charset="0"/>
              </a:rPr>
              <a:t>Application 4:</a:t>
            </a:r>
            <a:r>
              <a:rPr kumimoji="0" lang="zh-CN" altLang="en-US" sz="3200" b="1" kern="0" dirty="0">
                <a:latin typeface="Arial" panose="020B0604020202020204" pitchFamily="34" charset="0"/>
                <a:cs typeface="Arial" panose="020B0604020202020204" pitchFamily="34" charset="0"/>
              </a:rPr>
              <a:t> </a:t>
            </a:r>
            <a:r>
              <a:rPr kumimoji="0" lang="en-US" altLang="zh-CN" sz="3200" b="1" kern="0" dirty="0">
                <a:latin typeface="Arial" panose="020B0604020202020204" pitchFamily="34" charset="0"/>
                <a:cs typeface="Arial" panose="020B0604020202020204" pitchFamily="34" charset="0"/>
              </a:rPr>
              <a:t>face recognition</a:t>
            </a:r>
            <a:endParaRPr kumimoji="0" lang="en-US" altLang="en-US" sz="3200" b="1" kern="0" dirty="0">
              <a:latin typeface="Arial" panose="020B0604020202020204" pitchFamily="34" charset="0"/>
              <a:cs typeface="Arial" panose="020B0604020202020204" pitchFamily="34" charset="0"/>
            </a:endParaRPr>
          </a:p>
          <a:p>
            <a:pPr marL="0" indent="0" eaLnBrk="1" hangingPunct="1">
              <a:buFont typeface="Wingdings" panose="05000000000000000000" pitchFamily="2" charset="2"/>
              <a:buNone/>
              <a:defRPr/>
            </a:pPr>
            <a:r>
              <a:rPr kumimoji="0" lang="en-US" altLang="en-US" kern="0" dirty="0">
                <a:latin typeface="Arial" panose="020B0604020202020204" pitchFamily="34" charset="0"/>
                <a:cs typeface="Arial" panose="020B0604020202020204" pitchFamily="34" charset="0"/>
              </a:rPr>
              <a:t>                 </a:t>
            </a:r>
            <a:endParaRPr kumimoji="0" lang="en-US" altLang="en-US" b="1" kern="0" dirty="0">
              <a:solidFill>
                <a:srgbClr val="00B0F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AC56699-0518-E74D-B911-62B557CCCB5F}"/>
              </a:ext>
            </a:extLst>
          </p:cNvPr>
          <p:cNvSpPr txBox="1"/>
          <p:nvPr/>
        </p:nvSpPr>
        <p:spPr>
          <a:xfrm>
            <a:off x="218215" y="1000478"/>
            <a:ext cx="8609261" cy="369332"/>
          </a:xfrm>
          <a:prstGeom prst="rect">
            <a:avLst/>
          </a:prstGeom>
          <a:noFill/>
        </p:spPr>
        <p:txBody>
          <a:bodyPr wrap="square" rtlCol="0">
            <a:spAutoFit/>
          </a:bodyPr>
          <a:lstStyle/>
          <a:p>
            <a:r>
              <a:rPr lang="en-US" dirty="0">
                <a:latin typeface="Garamond" panose="02020404030301010803" pitchFamily="18" charset="0"/>
              </a:rPr>
              <a:t>Use the images shot from left or front to recognize the image shot from other angles (right).</a:t>
            </a:r>
          </a:p>
        </p:txBody>
      </p:sp>
      <p:sp>
        <p:nvSpPr>
          <p:cNvPr id="8" name="TextBox 7">
            <a:extLst>
              <a:ext uri="{FF2B5EF4-FFF2-40B4-BE49-F238E27FC236}">
                <a16:creationId xmlns:a16="http://schemas.microsoft.com/office/drawing/2014/main" id="{576CE9CE-17B5-C745-983F-592FEA749CD6}"/>
              </a:ext>
            </a:extLst>
          </p:cNvPr>
          <p:cNvSpPr txBox="1"/>
          <p:nvPr/>
        </p:nvSpPr>
        <p:spPr>
          <a:xfrm>
            <a:off x="5189964" y="4695685"/>
            <a:ext cx="3735820" cy="1211283"/>
          </a:xfrm>
          <a:prstGeom prst="rect">
            <a:avLst/>
          </a:prstGeom>
          <a:noFill/>
        </p:spPr>
        <p:txBody>
          <a:bodyPr wrap="square" rtlCol="0">
            <a:spAutoFit/>
          </a:bodyPr>
          <a:lstStyle/>
          <a:p>
            <a:r>
              <a:rPr lang="en-US" dirty="0">
                <a:latin typeface="Garamond" panose="02020404030301010803" pitchFamily="18" charset="0"/>
              </a:rPr>
              <a:t>Use the images shot from certain light angle and strength to recognize the images got in different angles and light strength.</a:t>
            </a:r>
          </a:p>
        </p:txBody>
      </p:sp>
      <p:pic>
        <p:nvPicPr>
          <p:cNvPr id="11" name="Picture 10" descr="An old photo of a person&#10;&#10;Description automatically generated">
            <a:extLst>
              <a:ext uri="{FF2B5EF4-FFF2-40B4-BE49-F238E27FC236}">
                <a16:creationId xmlns:a16="http://schemas.microsoft.com/office/drawing/2014/main" id="{32F5EEE4-4781-7A49-85CF-B4B97640C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16" y="1464683"/>
            <a:ext cx="3263900" cy="2679700"/>
          </a:xfrm>
          <a:prstGeom prst="rect">
            <a:avLst/>
          </a:prstGeom>
        </p:spPr>
      </p:pic>
      <p:pic>
        <p:nvPicPr>
          <p:cNvPr id="13" name="Picture 12" descr="A close up of a person&#10;&#10;Description automatically generated">
            <a:extLst>
              <a:ext uri="{FF2B5EF4-FFF2-40B4-BE49-F238E27FC236}">
                <a16:creationId xmlns:a16="http://schemas.microsoft.com/office/drawing/2014/main" id="{E934AEAF-E0D9-4641-B342-8490D2D0C7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1156" y="1433310"/>
            <a:ext cx="2197100" cy="2616200"/>
          </a:xfrm>
          <a:prstGeom prst="rect">
            <a:avLst/>
          </a:prstGeom>
        </p:spPr>
      </p:pic>
    </p:spTree>
    <p:extLst>
      <p:ext uri="{BB962C8B-B14F-4D97-AF65-F5344CB8AC3E}">
        <p14:creationId xmlns:p14="http://schemas.microsoft.com/office/powerpoint/2010/main" val="211309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C07D76C6-19F9-C746-AC73-872D46131EE4}"/>
              </a:ext>
            </a:extLst>
          </p:cNvPr>
          <p:cNvSpPr txBox="1">
            <a:spLocks/>
          </p:cNvSpPr>
          <p:nvPr/>
        </p:nvSpPr>
        <p:spPr>
          <a:xfrm>
            <a:off x="613132" y="1392341"/>
            <a:ext cx="7847961" cy="4987269"/>
          </a:xfrm>
          <a:prstGeom prst="rect">
            <a:avLst/>
          </a:prstGeom>
          <a:ln>
            <a:miter lim="800000"/>
            <a:headEnd/>
            <a:tailEnd/>
          </a:ln>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defRPr/>
            </a:pPr>
            <a:r>
              <a:rPr lang="en-US" sz="3200" b="1" dirty="0">
                <a:latin typeface="Garamond" panose="02020404030301010803" pitchFamily="18" charset="0"/>
                <a:ea typeface="Baskerville" panose="02020502070401020303" pitchFamily="18" charset="0"/>
              </a:rPr>
              <a:t>1. Introduction</a:t>
            </a:r>
          </a:p>
          <a:p>
            <a:pPr marL="0" indent="0">
              <a:lnSpc>
                <a:spcPct val="150000"/>
              </a:lnSpc>
              <a:buFont typeface="Wingdings 2" charset="0"/>
              <a:buNone/>
              <a:defRPr/>
            </a:pPr>
            <a:r>
              <a:rPr lang="en-US" sz="3200" b="1" dirty="0">
                <a:latin typeface="Garamond" panose="02020404030301010803" pitchFamily="18" charset="0"/>
                <a:ea typeface="Baskerville" panose="02020502070401020303" pitchFamily="18" charset="0"/>
              </a:rPr>
              <a:t>2. Motivation of Transfer Learning </a:t>
            </a:r>
          </a:p>
          <a:p>
            <a:pPr marL="0" indent="0">
              <a:lnSpc>
                <a:spcPct val="150000"/>
              </a:lnSpc>
              <a:buFont typeface="Wingdings 2" charset="0"/>
              <a:buNone/>
              <a:defRPr/>
            </a:pPr>
            <a:r>
              <a:rPr lang="en-US" sz="3200" b="1" dirty="0">
                <a:latin typeface="Garamond" panose="02020404030301010803" pitchFamily="18" charset="0"/>
                <a:ea typeface="Baskerville" panose="02020502070401020303" pitchFamily="18" charset="0"/>
              </a:rPr>
              <a:t>3. Transfer Learning Methods</a:t>
            </a:r>
          </a:p>
          <a:p>
            <a:pPr marL="0" indent="0">
              <a:lnSpc>
                <a:spcPct val="150000"/>
              </a:lnSpc>
              <a:buFont typeface="Wingdings 2" charset="0"/>
              <a:buNone/>
              <a:defRPr/>
            </a:pPr>
            <a:r>
              <a:rPr lang="en-US" sz="3200" b="1" dirty="0">
                <a:latin typeface="Garamond" panose="02020404030301010803" pitchFamily="18" charset="0"/>
                <a:ea typeface="Baskerville" panose="02020502070401020303" pitchFamily="18" charset="0"/>
              </a:rPr>
              <a:t>4. Application of Transfer Learning</a:t>
            </a:r>
          </a:p>
          <a:p>
            <a:pPr marL="0" indent="0">
              <a:lnSpc>
                <a:spcPct val="150000"/>
              </a:lnSpc>
              <a:buFont typeface="Wingdings 2" charset="0"/>
              <a:buNone/>
              <a:defRPr/>
            </a:pPr>
            <a:r>
              <a:rPr lang="en-US" altLang="zh-CN" sz="3200" b="1" dirty="0">
                <a:latin typeface="Garamond" panose="02020404030301010803" pitchFamily="18" charset="0"/>
                <a:ea typeface="Baskerville" panose="02020502070401020303" pitchFamily="18" charset="0"/>
              </a:rPr>
              <a:t>5.</a:t>
            </a:r>
            <a:r>
              <a:rPr lang="zh-CN" altLang="en-US" sz="3200" b="1" dirty="0">
                <a:latin typeface="Garamond" panose="02020404030301010803" pitchFamily="18" charset="0"/>
              </a:rPr>
              <a:t> </a:t>
            </a:r>
            <a:r>
              <a:rPr lang="en-US" altLang="zh-CN" sz="3200" b="1" dirty="0">
                <a:latin typeface="Garamond" panose="02020404030301010803" pitchFamily="18" charset="0"/>
                <a:ea typeface="Baskerville" panose="02020502070401020303" pitchFamily="18" charset="0"/>
              </a:rPr>
              <a:t>Further Study</a:t>
            </a:r>
            <a:endParaRPr lang="en-US" sz="3200" b="1" dirty="0">
              <a:latin typeface="Garamond" panose="02020404030301010803" pitchFamily="18" charset="0"/>
              <a:ea typeface="Baskerville" panose="02020502070401020303" pitchFamily="18" charset="0"/>
            </a:endParaRPr>
          </a:p>
        </p:txBody>
      </p:sp>
      <p:sp>
        <p:nvSpPr>
          <p:cNvPr id="4" name="Rectangle 7">
            <a:extLst>
              <a:ext uri="{FF2B5EF4-FFF2-40B4-BE49-F238E27FC236}">
                <a16:creationId xmlns:a16="http://schemas.microsoft.com/office/drawing/2014/main" id="{AC7B0D0A-D07A-7645-8982-98306058D6A3}"/>
              </a:ext>
            </a:extLst>
          </p:cNvPr>
          <p:cNvSpPr txBox="1">
            <a:spLocks noChangeArrowheads="1"/>
          </p:cNvSpPr>
          <p:nvPr/>
        </p:nvSpPr>
        <p:spPr bwMode="auto">
          <a:xfrm>
            <a:off x="386552" y="234550"/>
            <a:ext cx="2008306" cy="56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lr>
                <a:srgbClr val="0066FF"/>
              </a:buClr>
              <a:buSzPct val="60000"/>
              <a:buFont typeface="Wingdings" panose="05000000000000000000" pitchFamily="2" charset="2"/>
              <a:buChar char="n"/>
              <a:defRPr kumimoji="1" sz="2800">
                <a:solidFill>
                  <a:schemeClr val="bg1"/>
                </a:solidFill>
                <a:latin typeface="Arial"/>
                <a:ea typeface="Geneva" pitchFamily="-108" charset="-70"/>
                <a:cs typeface="Arial"/>
              </a:defRPr>
            </a:lvl1pPr>
            <a:lvl2pPr marL="742950" indent="-285750" algn="l" rtl="0" eaLnBrk="0" fontAlgn="base" hangingPunct="0">
              <a:spcBef>
                <a:spcPct val="20000"/>
              </a:spcBef>
              <a:spcAft>
                <a:spcPct val="0"/>
              </a:spcAft>
              <a:buClr>
                <a:schemeClr val="accent1"/>
              </a:buClr>
              <a:buSzPct val="65000"/>
              <a:buFont typeface="Wingdings" panose="05000000000000000000" pitchFamily="2" charset="2"/>
              <a:buChar char="u"/>
              <a:defRPr kumimoji="1" sz="3600">
                <a:solidFill>
                  <a:srgbClr val="0066FF"/>
                </a:solidFill>
                <a:latin typeface="Arial"/>
                <a:ea typeface="Geneva" pitchFamily="-108" charset="-70"/>
                <a:cs typeface="Arial"/>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
              <a:defRPr kumimoji="1" sz="3200">
                <a:solidFill>
                  <a:schemeClr val="accent1"/>
                </a:solidFill>
                <a:latin typeface="Arial"/>
                <a:ea typeface="Geneva" pitchFamily="-108" charset="-70"/>
                <a:cs typeface="Arial"/>
              </a:defRPr>
            </a:lvl3pPr>
            <a:lvl4pPr marL="1562100" indent="-228600" algn="l" rtl="0" eaLnBrk="0" fontAlgn="base" hangingPunct="0">
              <a:spcBef>
                <a:spcPct val="20000"/>
              </a:spcBef>
              <a:spcAft>
                <a:spcPct val="0"/>
              </a:spcAft>
              <a:buClr>
                <a:schemeClr val="accent1"/>
              </a:buClr>
              <a:buSzPct val="100000"/>
              <a:buFont typeface="Times" panose="02020603050405020304" pitchFamily="18" charset="0"/>
              <a:buChar char="•"/>
              <a:defRPr kumimoji="1" sz="2800">
                <a:solidFill>
                  <a:schemeClr val="accent1"/>
                </a:solidFill>
                <a:latin typeface="Arial"/>
                <a:ea typeface="Geneva" pitchFamily="-108" charset="-70"/>
                <a:cs typeface="Arial"/>
              </a:defRPr>
            </a:lvl4pPr>
            <a:lvl5pPr marL="1981200" indent="-228600" algn="l" rtl="0" eaLnBrk="0" fontAlgn="base" hangingPunct="0">
              <a:spcBef>
                <a:spcPct val="20000"/>
              </a:spcBef>
              <a:spcAft>
                <a:spcPct val="0"/>
              </a:spcAft>
              <a:buClr>
                <a:srgbClr val="0066FF"/>
              </a:buClr>
              <a:buSzPct val="100000"/>
              <a:buChar char="–"/>
              <a:defRPr kumimoji="1" sz="2400">
                <a:solidFill>
                  <a:schemeClr val="bg1"/>
                </a:solidFill>
                <a:latin typeface="Arial"/>
                <a:ea typeface="Geneva" pitchFamily="-108" charset="-70"/>
                <a:cs typeface="Arial"/>
              </a:defRPr>
            </a:lvl5pPr>
            <a:lvl6pPr marL="24384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6pPr>
            <a:lvl7pPr marL="28956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7pPr>
            <a:lvl8pPr marL="33528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8pPr>
            <a:lvl9pPr marL="38100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9pPr>
          </a:lstStyle>
          <a:p>
            <a:pPr marL="0" indent="0" eaLnBrk="1" hangingPunct="1">
              <a:buNone/>
              <a:defRPr/>
            </a:pPr>
            <a:r>
              <a:rPr kumimoji="0" lang="en-US" altLang="en-US" sz="3200" b="1" kern="0" dirty="0">
                <a:latin typeface="Arial" panose="020B0604020202020204" pitchFamily="34" charset="0"/>
                <a:cs typeface="Arial" panose="020B0604020202020204" pitchFamily="34" charset="0"/>
              </a:rPr>
              <a:t>Content</a:t>
            </a:r>
            <a:endParaRPr kumimoji="0" lang="en-US" altLang="en-US" kern="0" dirty="0">
              <a:latin typeface="Arial" panose="020B0604020202020204" pitchFamily="34" charset="0"/>
              <a:cs typeface="Arial" panose="020B0604020202020204" pitchFamily="34" charset="0"/>
            </a:endParaRPr>
          </a:p>
          <a:p>
            <a:pPr marL="0" indent="0" eaLnBrk="1" hangingPunct="1">
              <a:buFont typeface="Wingdings" panose="05000000000000000000" pitchFamily="2" charset="2"/>
              <a:buNone/>
              <a:defRPr/>
            </a:pPr>
            <a:r>
              <a:rPr kumimoji="0" lang="en-US" altLang="en-US" kern="0" dirty="0">
                <a:latin typeface="Arial" panose="020B0604020202020204" pitchFamily="34" charset="0"/>
                <a:cs typeface="Arial" panose="020B0604020202020204" pitchFamily="34" charset="0"/>
              </a:rPr>
              <a:t>                 </a:t>
            </a:r>
            <a:endParaRPr kumimoji="0" lang="en-US" altLang="en-US" b="1" kern="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755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2786410F-D2A9-FF40-8EED-1E8A08969323}"/>
              </a:ext>
            </a:extLst>
          </p:cNvPr>
          <p:cNvSpPr txBox="1">
            <a:spLocks noChangeArrowheads="1"/>
          </p:cNvSpPr>
          <p:nvPr/>
        </p:nvSpPr>
        <p:spPr bwMode="auto">
          <a:xfrm>
            <a:off x="233543" y="132531"/>
            <a:ext cx="7751128" cy="56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lr>
                <a:srgbClr val="0066FF"/>
              </a:buClr>
              <a:buSzPct val="60000"/>
              <a:buFont typeface="Wingdings" panose="05000000000000000000" pitchFamily="2" charset="2"/>
              <a:buChar char="n"/>
              <a:defRPr kumimoji="1" sz="2800">
                <a:solidFill>
                  <a:schemeClr val="bg1"/>
                </a:solidFill>
                <a:latin typeface="Arial"/>
                <a:ea typeface="Geneva" pitchFamily="-108" charset="-70"/>
                <a:cs typeface="Arial"/>
              </a:defRPr>
            </a:lvl1pPr>
            <a:lvl2pPr marL="742950" indent="-285750" algn="l" rtl="0" eaLnBrk="0" fontAlgn="base" hangingPunct="0">
              <a:spcBef>
                <a:spcPct val="20000"/>
              </a:spcBef>
              <a:spcAft>
                <a:spcPct val="0"/>
              </a:spcAft>
              <a:buClr>
                <a:schemeClr val="accent1"/>
              </a:buClr>
              <a:buSzPct val="65000"/>
              <a:buFont typeface="Wingdings" panose="05000000000000000000" pitchFamily="2" charset="2"/>
              <a:buChar char="u"/>
              <a:defRPr kumimoji="1" sz="3600">
                <a:solidFill>
                  <a:srgbClr val="0066FF"/>
                </a:solidFill>
                <a:latin typeface="Arial"/>
                <a:ea typeface="Geneva" pitchFamily="-108" charset="-70"/>
                <a:cs typeface="Arial"/>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
              <a:defRPr kumimoji="1" sz="3200">
                <a:solidFill>
                  <a:schemeClr val="accent1"/>
                </a:solidFill>
                <a:latin typeface="Arial"/>
                <a:ea typeface="Geneva" pitchFamily="-108" charset="-70"/>
                <a:cs typeface="Arial"/>
              </a:defRPr>
            </a:lvl3pPr>
            <a:lvl4pPr marL="1562100" indent="-228600" algn="l" rtl="0" eaLnBrk="0" fontAlgn="base" hangingPunct="0">
              <a:spcBef>
                <a:spcPct val="20000"/>
              </a:spcBef>
              <a:spcAft>
                <a:spcPct val="0"/>
              </a:spcAft>
              <a:buClr>
                <a:schemeClr val="accent1"/>
              </a:buClr>
              <a:buSzPct val="100000"/>
              <a:buFont typeface="Times" panose="02020603050405020304" pitchFamily="18" charset="0"/>
              <a:buChar char="•"/>
              <a:defRPr kumimoji="1" sz="2800">
                <a:solidFill>
                  <a:schemeClr val="accent1"/>
                </a:solidFill>
                <a:latin typeface="Arial"/>
                <a:ea typeface="Geneva" pitchFamily="-108" charset="-70"/>
                <a:cs typeface="Arial"/>
              </a:defRPr>
            </a:lvl4pPr>
            <a:lvl5pPr marL="1981200" indent="-228600" algn="l" rtl="0" eaLnBrk="0" fontAlgn="base" hangingPunct="0">
              <a:spcBef>
                <a:spcPct val="20000"/>
              </a:spcBef>
              <a:spcAft>
                <a:spcPct val="0"/>
              </a:spcAft>
              <a:buClr>
                <a:srgbClr val="0066FF"/>
              </a:buClr>
              <a:buSzPct val="100000"/>
              <a:buChar char="–"/>
              <a:defRPr kumimoji="1" sz="2400">
                <a:solidFill>
                  <a:schemeClr val="bg1"/>
                </a:solidFill>
                <a:latin typeface="Arial"/>
                <a:ea typeface="Geneva" pitchFamily="-108" charset="-70"/>
                <a:cs typeface="Arial"/>
              </a:defRPr>
            </a:lvl5pPr>
            <a:lvl6pPr marL="24384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6pPr>
            <a:lvl7pPr marL="28956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7pPr>
            <a:lvl8pPr marL="33528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8pPr>
            <a:lvl9pPr marL="38100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9pPr>
          </a:lstStyle>
          <a:p>
            <a:pPr marL="0" indent="0" eaLnBrk="1" hangingPunct="1">
              <a:buNone/>
              <a:defRPr/>
            </a:pPr>
            <a:r>
              <a:rPr kumimoji="0" lang="en-US" altLang="en-US" sz="3200" b="1" kern="0" dirty="0">
                <a:latin typeface="Arial" panose="020B0604020202020204" pitchFamily="34" charset="0"/>
                <a:cs typeface="Arial" panose="020B0604020202020204" pitchFamily="34" charset="0"/>
              </a:rPr>
              <a:t>Application 5: </a:t>
            </a:r>
            <a:r>
              <a:rPr lang="en-US" sz="3200" b="1" dirty="0">
                <a:latin typeface="Arial" panose="020B0604020202020204" pitchFamily="34" charset="0"/>
                <a:cs typeface="Arial" panose="020B0604020202020204" pitchFamily="34" charset="0"/>
              </a:rPr>
              <a:t>recommender system</a:t>
            </a:r>
            <a:endParaRPr kumimoji="0" lang="en-US" altLang="en-US" sz="3200" b="1" kern="0" dirty="0">
              <a:latin typeface="Arial" panose="020B0604020202020204" pitchFamily="34" charset="0"/>
              <a:cs typeface="Arial" panose="020B0604020202020204" pitchFamily="34" charset="0"/>
            </a:endParaRPr>
          </a:p>
          <a:p>
            <a:pPr marL="0" indent="0" eaLnBrk="1" hangingPunct="1">
              <a:buFont typeface="Wingdings" panose="05000000000000000000" pitchFamily="2" charset="2"/>
              <a:buNone/>
              <a:defRPr/>
            </a:pPr>
            <a:r>
              <a:rPr kumimoji="0" lang="en-US" altLang="en-US" kern="0" dirty="0">
                <a:latin typeface="Arial" panose="020B0604020202020204" pitchFamily="34" charset="0"/>
                <a:cs typeface="Arial" panose="020B0604020202020204" pitchFamily="34" charset="0"/>
              </a:rPr>
              <a:t>                 </a:t>
            </a:r>
            <a:endParaRPr kumimoji="0" lang="en-US" altLang="en-US" b="1" kern="0" dirty="0">
              <a:solidFill>
                <a:srgbClr val="00B0F0"/>
              </a:solidFill>
              <a:latin typeface="Arial" panose="020B0604020202020204" pitchFamily="34" charset="0"/>
              <a:cs typeface="Arial" panose="020B0604020202020204" pitchFamily="34" charset="0"/>
            </a:endParaRPr>
          </a:p>
        </p:txBody>
      </p:sp>
      <p:pic>
        <p:nvPicPr>
          <p:cNvPr id="5" name="Picture 2" descr="Image result for movie blu ray">
            <a:extLst>
              <a:ext uri="{FF2B5EF4-FFF2-40B4-BE49-F238E27FC236}">
                <a16:creationId xmlns:a16="http://schemas.microsoft.com/office/drawing/2014/main" id="{17B23E64-6A61-EC42-9732-4B5A966DD8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000" y="2145566"/>
            <a:ext cx="3176866" cy="21162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34">
            <a:extLst>
              <a:ext uri="{FF2B5EF4-FFF2-40B4-BE49-F238E27FC236}">
                <a16:creationId xmlns:a16="http://schemas.microsoft.com/office/drawing/2014/main" id="{0644A936-5A10-2043-A8D7-D1008FE2C983}"/>
              </a:ext>
            </a:extLst>
          </p:cNvPr>
          <p:cNvGraphicFramePr>
            <a:graphicFrameLocks noGrp="1"/>
          </p:cNvGraphicFramePr>
          <p:nvPr>
            <p:extLst>
              <p:ext uri="{D42A27DB-BD31-4B8C-83A1-F6EECF244321}">
                <p14:modId xmlns:p14="http://schemas.microsoft.com/office/powerpoint/2010/main" val="1953191635"/>
              </p:ext>
            </p:extLst>
          </p:nvPr>
        </p:nvGraphicFramePr>
        <p:xfrm>
          <a:off x="1323424" y="4793403"/>
          <a:ext cx="1801326" cy="1436336"/>
        </p:xfrm>
        <a:graphic>
          <a:graphicData uri="http://schemas.openxmlformats.org/drawingml/2006/table">
            <a:tbl>
              <a:tblPr firstRow="1" bandRow="1">
                <a:tableStyleId>{5C22544A-7EE6-4342-B048-85BDC9FD1C3A}</a:tableStyleId>
              </a:tblPr>
              <a:tblGrid>
                <a:gridCol w="450331">
                  <a:extLst>
                    <a:ext uri="{9D8B030D-6E8A-4147-A177-3AD203B41FA5}">
                      <a16:colId xmlns:a16="http://schemas.microsoft.com/office/drawing/2014/main" val="20000"/>
                    </a:ext>
                  </a:extLst>
                </a:gridCol>
                <a:gridCol w="402929">
                  <a:extLst>
                    <a:ext uri="{9D8B030D-6E8A-4147-A177-3AD203B41FA5}">
                      <a16:colId xmlns:a16="http://schemas.microsoft.com/office/drawing/2014/main" val="20001"/>
                    </a:ext>
                  </a:extLst>
                </a:gridCol>
                <a:gridCol w="497735">
                  <a:extLst>
                    <a:ext uri="{9D8B030D-6E8A-4147-A177-3AD203B41FA5}">
                      <a16:colId xmlns:a16="http://schemas.microsoft.com/office/drawing/2014/main" val="20002"/>
                    </a:ext>
                  </a:extLst>
                </a:gridCol>
                <a:gridCol w="450331">
                  <a:extLst>
                    <a:ext uri="{9D8B030D-6E8A-4147-A177-3AD203B41FA5}">
                      <a16:colId xmlns:a16="http://schemas.microsoft.com/office/drawing/2014/main" val="20003"/>
                    </a:ext>
                  </a:extLst>
                </a:gridCol>
              </a:tblGrid>
              <a:tr h="359084">
                <a:tc>
                  <a:txBody>
                    <a:bodyPr/>
                    <a:lstStyle/>
                    <a:p>
                      <a:pPr marL="0" algn="ctr" rtl="0" eaLnBrk="1" latinLnBrk="0" hangingPunct="1"/>
                      <a:r>
                        <a:rPr kumimoji="0" lang="en-AU" sz="1800" b="0" kern="1200">
                          <a:solidFill>
                            <a:schemeClr val="tx1"/>
                          </a:solidFill>
                          <a:latin typeface="+mn-lt"/>
                          <a:ea typeface="+mn-ea"/>
                          <a:cs typeface="+mn-cs"/>
                        </a:rPr>
                        <a:t>4</a:t>
                      </a:r>
                    </a:p>
                  </a:txBody>
                  <a:tcPr marL="61220" marR="61220" marT="22852" marB="22852" anchor="ctr"/>
                </a:tc>
                <a:tc>
                  <a:txBody>
                    <a:bodyPr/>
                    <a:lstStyle/>
                    <a:p>
                      <a:pPr marL="0" algn="ctr" rtl="0" eaLnBrk="1" latinLnBrk="0" hangingPunct="1"/>
                      <a:r>
                        <a:rPr kumimoji="0" lang="en-AU" sz="1800" b="0" kern="1200">
                          <a:solidFill>
                            <a:schemeClr val="tx1"/>
                          </a:solidFill>
                          <a:latin typeface="+mn-lt"/>
                          <a:ea typeface="+mn-ea"/>
                          <a:cs typeface="+mn-cs"/>
                        </a:rPr>
                        <a:t>4</a:t>
                      </a:r>
                    </a:p>
                  </a:txBody>
                  <a:tcPr marL="61220" marR="61220" marT="22852" marB="22852" anchor="ctr"/>
                </a:tc>
                <a:tc>
                  <a:txBody>
                    <a:bodyPr/>
                    <a:lstStyle/>
                    <a:p>
                      <a:pPr marL="0" algn="ctr" rtl="0" eaLnBrk="1" latinLnBrk="0" hangingPunct="1"/>
                      <a:r>
                        <a:rPr kumimoji="0" lang="en-AU" sz="1800" b="0" kern="1200" dirty="0">
                          <a:solidFill>
                            <a:schemeClr val="tx1"/>
                          </a:solidFill>
                          <a:latin typeface="+mn-lt"/>
                          <a:ea typeface="+mn-ea"/>
                          <a:cs typeface="+mn-cs"/>
                        </a:rPr>
                        <a:t>2</a:t>
                      </a:r>
                    </a:p>
                  </a:txBody>
                  <a:tcPr marL="61220" marR="61220" marT="22852" marB="22852" anchor="ctr"/>
                </a:tc>
                <a:tc>
                  <a:txBody>
                    <a:bodyPr/>
                    <a:lstStyle/>
                    <a:p>
                      <a:pPr marL="0" algn="ctr" rtl="0" eaLnBrk="1" latinLnBrk="0" hangingPunct="1"/>
                      <a:r>
                        <a:rPr kumimoji="0" lang="en-AU" sz="1800" b="0" kern="1200">
                          <a:solidFill>
                            <a:schemeClr val="tx1"/>
                          </a:solidFill>
                          <a:latin typeface="+mn-lt"/>
                          <a:ea typeface="+mn-ea"/>
                          <a:cs typeface="+mn-cs"/>
                        </a:rPr>
                        <a:t>1</a:t>
                      </a:r>
                    </a:p>
                  </a:txBody>
                  <a:tcPr marL="61220" marR="61220" marT="22852" marB="22852" anchor="ctr"/>
                </a:tc>
                <a:extLst>
                  <a:ext uri="{0D108BD9-81ED-4DB2-BD59-A6C34878D82A}">
                    <a16:rowId xmlns:a16="http://schemas.microsoft.com/office/drawing/2014/main" val="10000"/>
                  </a:ext>
                </a:extLst>
              </a:tr>
              <a:tr h="359084">
                <a:tc>
                  <a:txBody>
                    <a:bodyPr/>
                    <a:lstStyle/>
                    <a:p>
                      <a:pPr algn="ctr"/>
                      <a:r>
                        <a:rPr lang="en-AU" sz="1800">
                          <a:solidFill>
                            <a:schemeClr val="tx1"/>
                          </a:solidFill>
                        </a:rPr>
                        <a:t>4</a:t>
                      </a:r>
                    </a:p>
                  </a:txBody>
                  <a:tcPr marL="61220" marR="61220" marT="22852" marB="22852" anchor="ctr"/>
                </a:tc>
                <a:tc>
                  <a:txBody>
                    <a:bodyPr/>
                    <a:lstStyle/>
                    <a:p>
                      <a:pPr algn="ctr"/>
                      <a:r>
                        <a:rPr lang="en-AU" sz="1800">
                          <a:solidFill>
                            <a:schemeClr val="tx1"/>
                          </a:solidFill>
                        </a:rPr>
                        <a:t>3</a:t>
                      </a:r>
                    </a:p>
                  </a:txBody>
                  <a:tcPr marL="61220" marR="61220" marT="22852" marB="22852" anchor="ctr"/>
                </a:tc>
                <a:tc>
                  <a:txBody>
                    <a:bodyPr/>
                    <a:lstStyle/>
                    <a:p>
                      <a:pPr algn="ctr"/>
                      <a:r>
                        <a:rPr lang="en-US" sz="1800">
                          <a:solidFill>
                            <a:schemeClr val="tx1"/>
                          </a:solidFill>
                        </a:rPr>
                        <a:t>5</a:t>
                      </a:r>
                    </a:p>
                  </a:txBody>
                  <a:tcPr marL="61220" marR="61220" marT="22852" marB="22852" anchor="ctr"/>
                </a:tc>
                <a:tc>
                  <a:txBody>
                    <a:bodyPr/>
                    <a:lstStyle/>
                    <a:p>
                      <a:pPr algn="ctr"/>
                      <a:r>
                        <a:rPr lang="en-US" sz="1800">
                          <a:solidFill>
                            <a:schemeClr val="tx1"/>
                          </a:solidFill>
                        </a:rPr>
                        <a:t>2</a:t>
                      </a:r>
                    </a:p>
                  </a:txBody>
                  <a:tcPr marL="61220" marR="61220" marT="22852" marB="22852" anchor="ctr"/>
                </a:tc>
                <a:extLst>
                  <a:ext uri="{0D108BD9-81ED-4DB2-BD59-A6C34878D82A}">
                    <a16:rowId xmlns:a16="http://schemas.microsoft.com/office/drawing/2014/main" val="10001"/>
                  </a:ext>
                </a:extLst>
              </a:tr>
              <a:tr h="359084">
                <a:tc>
                  <a:txBody>
                    <a:bodyPr/>
                    <a:lstStyle/>
                    <a:p>
                      <a:pPr algn="ctr"/>
                      <a:r>
                        <a:rPr lang="en-US" sz="1800">
                          <a:solidFill>
                            <a:schemeClr val="tx1"/>
                          </a:solidFill>
                        </a:rPr>
                        <a:t>5</a:t>
                      </a:r>
                    </a:p>
                  </a:txBody>
                  <a:tcPr marL="61220" marR="61220" marT="22852" marB="22852" anchor="ctr"/>
                </a:tc>
                <a:tc>
                  <a:txBody>
                    <a:bodyPr/>
                    <a:lstStyle/>
                    <a:p>
                      <a:pPr algn="ctr"/>
                      <a:r>
                        <a:rPr lang="en-US" sz="1800">
                          <a:solidFill>
                            <a:schemeClr val="tx1"/>
                          </a:solidFill>
                        </a:rPr>
                        <a:t>3</a:t>
                      </a:r>
                    </a:p>
                  </a:txBody>
                  <a:tcPr marL="61220" marR="61220" marT="22852" marB="22852" anchor="ctr"/>
                </a:tc>
                <a:tc>
                  <a:txBody>
                    <a:bodyPr/>
                    <a:lstStyle/>
                    <a:p>
                      <a:pPr algn="ctr"/>
                      <a:r>
                        <a:rPr lang="en-US" sz="1800">
                          <a:solidFill>
                            <a:schemeClr val="tx1"/>
                          </a:solidFill>
                        </a:rPr>
                        <a:t>2</a:t>
                      </a:r>
                    </a:p>
                  </a:txBody>
                  <a:tcPr marL="61220" marR="61220" marT="22852" marB="22852" anchor="ctr"/>
                </a:tc>
                <a:tc>
                  <a:txBody>
                    <a:bodyPr/>
                    <a:lstStyle/>
                    <a:p>
                      <a:pPr algn="ctr"/>
                      <a:r>
                        <a:rPr lang="en-AU" sz="1800">
                          <a:solidFill>
                            <a:schemeClr val="tx1"/>
                          </a:solidFill>
                        </a:rPr>
                        <a:t>2</a:t>
                      </a:r>
                    </a:p>
                  </a:txBody>
                  <a:tcPr marL="61220" marR="61220" marT="22852" marB="22852" anchor="ctr"/>
                </a:tc>
                <a:extLst>
                  <a:ext uri="{0D108BD9-81ED-4DB2-BD59-A6C34878D82A}">
                    <a16:rowId xmlns:a16="http://schemas.microsoft.com/office/drawing/2014/main" val="10002"/>
                  </a:ext>
                </a:extLst>
              </a:tr>
              <a:tr h="359084">
                <a:tc>
                  <a:txBody>
                    <a:bodyPr/>
                    <a:lstStyle/>
                    <a:p>
                      <a:pPr algn="ctr"/>
                      <a:r>
                        <a:rPr lang="en-AU" sz="1800">
                          <a:solidFill>
                            <a:schemeClr val="tx1"/>
                          </a:solidFill>
                        </a:rPr>
                        <a:t>2</a:t>
                      </a:r>
                    </a:p>
                  </a:txBody>
                  <a:tcPr marL="61220" marR="61220" marT="22852" marB="22852" anchor="ctr"/>
                </a:tc>
                <a:tc>
                  <a:txBody>
                    <a:bodyPr/>
                    <a:lstStyle/>
                    <a:p>
                      <a:pPr algn="ctr"/>
                      <a:r>
                        <a:rPr lang="en-AU" sz="1800">
                          <a:solidFill>
                            <a:schemeClr val="tx1"/>
                          </a:solidFill>
                        </a:rPr>
                        <a:t>3</a:t>
                      </a:r>
                    </a:p>
                  </a:txBody>
                  <a:tcPr marL="61220" marR="61220" marT="22852" marB="22852" anchor="ctr"/>
                </a:tc>
                <a:tc>
                  <a:txBody>
                    <a:bodyPr/>
                    <a:lstStyle/>
                    <a:p>
                      <a:pPr algn="ctr"/>
                      <a:r>
                        <a:rPr lang="en-AU" sz="1800">
                          <a:solidFill>
                            <a:schemeClr val="tx1"/>
                          </a:solidFill>
                        </a:rPr>
                        <a:t>4</a:t>
                      </a:r>
                    </a:p>
                  </a:txBody>
                  <a:tcPr marL="61220" marR="61220" marT="22852" marB="22852" anchor="ctr"/>
                </a:tc>
                <a:tc>
                  <a:txBody>
                    <a:bodyPr/>
                    <a:lstStyle/>
                    <a:p>
                      <a:pPr algn="ctr"/>
                      <a:r>
                        <a:rPr lang="en-AU" sz="1800" dirty="0">
                          <a:solidFill>
                            <a:schemeClr val="tx1"/>
                          </a:solidFill>
                        </a:rPr>
                        <a:t>1</a:t>
                      </a:r>
                    </a:p>
                  </a:txBody>
                  <a:tcPr marL="61220" marR="61220" marT="22852" marB="22852" anchor="ctr"/>
                </a:tc>
                <a:extLst>
                  <a:ext uri="{0D108BD9-81ED-4DB2-BD59-A6C34878D82A}">
                    <a16:rowId xmlns:a16="http://schemas.microsoft.com/office/drawing/2014/main" val="10003"/>
                  </a:ext>
                </a:extLst>
              </a:tr>
            </a:tbl>
          </a:graphicData>
        </a:graphic>
      </p:graphicFrame>
      <p:pic>
        <p:nvPicPr>
          <p:cNvPr id="9" name="Graphic 8" descr="User">
            <a:extLst>
              <a:ext uri="{FF2B5EF4-FFF2-40B4-BE49-F238E27FC236}">
                <a16:creationId xmlns:a16="http://schemas.microsoft.com/office/drawing/2014/main" id="{14EB3767-A370-F644-A027-B3FC9638FF9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528" y="4778843"/>
            <a:ext cx="365760" cy="365760"/>
          </a:xfrm>
          <a:prstGeom prst="rect">
            <a:avLst/>
          </a:prstGeom>
        </p:spPr>
      </p:pic>
      <p:pic>
        <p:nvPicPr>
          <p:cNvPr id="10" name="Graphic 9" descr="User">
            <a:extLst>
              <a:ext uri="{FF2B5EF4-FFF2-40B4-BE49-F238E27FC236}">
                <a16:creationId xmlns:a16="http://schemas.microsoft.com/office/drawing/2014/main" id="{D88C1389-AC38-014B-8AA7-DD03C985EF6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528" y="5129376"/>
            <a:ext cx="365760" cy="365760"/>
          </a:xfrm>
          <a:prstGeom prst="rect">
            <a:avLst/>
          </a:prstGeom>
        </p:spPr>
      </p:pic>
      <p:pic>
        <p:nvPicPr>
          <p:cNvPr id="11" name="Graphic 10" descr="User">
            <a:extLst>
              <a:ext uri="{FF2B5EF4-FFF2-40B4-BE49-F238E27FC236}">
                <a16:creationId xmlns:a16="http://schemas.microsoft.com/office/drawing/2014/main" id="{03EF87D0-A1A6-6643-A512-928E08B9983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528" y="5479909"/>
            <a:ext cx="365760" cy="365760"/>
          </a:xfrm>
          <a:prstGeom prst="rect">
            <a:avLst/>
          </a:prstGeom>
        </p:spPr>
      </p:pic>
      <p:pic>
        <p:nvPicPr>
          <p:cNvPr id="12" name="Graphic 11" descr="User">
            <a:extLst>
              <a:ext uri="{FF2B5EF4-FFF2-40B4-BE49-F238E27FC236}">
                <a16:creationId xmlns:a16="http://schemas.microsoft.com/office/drawing/2014/main" id="{B42B91A0-7C40-5D40-A049-099E7C4BD25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528" y="5830443"/>
            <a:ext cx="365760" cy="365760"/>
          </a:xfrm>
          <a:prstGeom prst="rect">
            <a:avLst/>
          </a:prstGeom>
        </p:spPr>
      </p:pic>
      <p:pic>
        <p:nvPicPr>
          <p:cNvPr id="13" name="Picture 4" descr="Image result for books">
            <a:extLst>
              <a:ext uri="{FF2B5EF4-FFF2-40B4-BE49-F238E27FC236}">
                <a16:creationId xmlns:a16="http://schemas.microsoft.com/office/drawing/2014/main" id="{379AEDFE-DCC5-4846-86CA-F562686BC5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6621" y="2145566"/>
            <a:ext cx="3176867" cy="21162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35">
            <a:extLst>
              <a:ext uri="{FF2B5EF4-FFF2-40B4-BE49-F238E27FC236}">
                <a16:creationId xmlns:a16="http://schemas.microsoft.com/office/drawing/2014/main" id="{F2FFBD59-E2D4-A34C-AB9B-2E42CD289947}"/>
              </a:ext>
            </a:extLst>
          </p:cNvPr>
          <p:cNvGraphicFramePr>
            <a:graphicFrameLocks noGrp="1"/>
          </p:cNvGraphicFramePr>
          <p:nvPr>
            <p:extLst>
              <p:ext uri="{D42A27DB-BD31-4B8C-83A1-F6EECF244321}">
                <p14:modId xmlns:p14="http://schemas.microsoft.com/office/powerpoint/2010/main" val="280506075"/>
              </p:ext>
            </p:extLst>
          </p:nvPr>
        </p:nvGraphicFramePr>
        <p:xfrm>
          <a:off x="6009110" y="4759867"/>
          <a:ext cx="1791890" cy="1436336"/>
        </p:xfrm>
        <a:graphic>
          <a:graphicData uri="http://schemas.openxmlformats.org/drawingml/2006/table">
            <a:tbl>
              <a:tblPr/>
              <a:tblGrid>
                <a:gridCol w="462119">
                  <a:extLst>
                    <a:ext uri="{9D8B030D-6E8A-4147-A177-3AD203B41FA5}">
                      <a16:colId xmlns:a16="http://schemas.microsoft.com/office/drawing/2014/main" val="20000"/>
                    </a:ext>
                  </a:extLst>
                </a:gridCol>
                <a:gridCol w="448574">
                  <a:extLst>
                    <a:ext uri="{9D8B030D-6E8A-4147-A177-3AD203B41FA5}">
                      <a16:colId xmlns:a16="http://schemas.microsoft.com/office/drawing/2014/main" val="20001"/>
                    </a:ext>
                  </a:extLst>
                </a:gridCol>
                <a:gridCol w="422695">
                  <a:extLst>
                    <a:ext uri="{9D8B030D-6E8A-4147-A177-3AD203B41FA5}">
                      <a16:colId xmlns:a16="http://schemas.microsoft.com/office/drawing/2014/main" val="20002"/>
                    </a:ext>
                  </a:extLst>
                </a:gridCol>
                <a:gridCol w="458502">
                  <a:extLst>
                    <a:ext uri="{9D8B030D-6E8A-4147-A177-3AD203B41FA5}">
                      <a16:colId xmlns:a16="http://schemas.microsoft.com/office/drawing/2014/main" val="20003"/>
                    </a:ext>
                  </a:extLst>
                </a:gridCol>
              </a:tblGrid>
              <a:tr h="359084">
                <a:tc>
                  <a:txBody>
                    <a:body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charset="0"/>
                        <a:ea typeface="ＭＳ Ｐゴシック" charset="0"/>
                      </a:endParaRP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AU" sz="1800" b="0" i="0" u="none" strike="noStrike" cap="none" normalizeH="0" baseline="0">
                          <a:ln>
                            <a:noFill/>
                          </a:ln>
                          <a:solidFill>
                            <a:schemeClr val="tx1"/>
                          </a:solidFill>
                          <a:effectLst/>
                          <a:latin typeface="Calibri"/>
                          <a:ea typeface="ＭＳ Ｐゴシック"/>
                        </a:rPr>
                        <a:t>5</a:t>
                      </a: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AU" sz="1800" b="0" i="0" u="none" strike="noStrike" cap="none" normalizeH="0" baseline="0">
                          <a:ln>
                            <a:noFill/>
                          </a:ln>
                          <a:solidFill>
                            <a:schemeClr val="tx1"/>
                          </a:solidFill>
                          <a:effectLst/>
                          <a:latin typeface="Calibri"/>
                          <a:ea typeface="ＭＳ Ｐゴシック"/>
                        </a:rPr>
                        <a:t>2</a:t>
                      </a: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charset="0"/>
                        <a:ea typeface="ＭＳ Ｐゴシック" charset="0"/>
                      </a:endParaRP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59084">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AU" sz="1800" b="0" i="0" u="none" strike="noStrike" cap="none" normalizeH="0" baseline="0">
                          <a:ln>
                            <a:noFill/>
                          </a:ln>
                          <a:solidFill>
                            <a:schemeClr val="tx1"/>
                          </a:solidFill>
                          <a:effectLst/>
                          <a:latin typeface="Calibri"/>
                          <a:ea typeface="ＭＳ Ｐゴシック"/>
                        </a:rPr>
                        <a:t>4</a:t>
                      </a: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AU" sz="1800" b="0" i="0" u="none" strike="noStrike" cap="none" normalizeH="0" baseline="0">
                          <a:ln>
                            <a:noFill/>
                          </a:ln>
                          <a:solidFill>
                            <a:schemeClr val="tx1"/>
                          </a:solidFill>
                          <a:effectLst/>
                          <a:latin typeface="Calibri"/>
                          <a:ea typeface="ＭＳ Ｐゴシック"/>
                        </a:rPr>
                        <a:t>1</a:t>
                      </a: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ＭＳ Ｐゴシック" charset="0"/>
                      </a:endParaRP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ＭＳ Ｐゴシック" charset="0"/>
                      </a:endParaRP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59084">
                <a:tc>
                  <a:txBody>
                    <a:body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ＭＳ Ｐゴシック" charset="0"/>
                      </a:endParaRP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lang="en-US" sz="1800" b="1" i="0" u="none" strike="noStrike" cap="none" baseline="0">
                          <a:solidFill>
                            <a:srgbClr val="FF0000"/>
                          </a:solidFill>
                          <a:latin typeface="Calibri"/>
                          <a:ea typeface="ＭＳ Ｐゴシック"/>
                        </a:rPr>
                        <a:t>?</a:t>
                      </a:r>
                      <a:endParaRPr kumimoji="0" lang="en-US" sz="1800" b="1" i="0" u="none" strike="noStrike" cap="none" normalizeH="0" baseline="0">
                        <a:ln>
                          <a:noFill/>
                        </a:ln>
                        <a:solidFill>
                          <a:srgbClr val="FF0000"/>
                        </a:solidFill>
                        <a:effectLst/>
                        <a:latin typeface="Calibri" charset="0"/>
                        <a:ea typeface="ＭＳ Ｐゴシック" charset="0"/>
                      </a:endParaRP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ＭＳ Ｐゴシック" charset="0"/>
                      </a:endParaRP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AU" sz="1800" b="0" i="0" u="none" strike="noStrike" cap="none" normalizeH="0" baseline="0">
                          <a:ln>
                            <a:noFill/>
                          </a:ln>
                          <a:solidFill>
                            <a:schemeClr val="tx1"/>
                          </a:solidFill>
                          <a:effectLst/>
                          <a:latin typeface="Calibri"/>
                          <a:ea typeface="ＭＳ Ｐゴシック"/>
                        </a:rPr>
                        <a:t>2</a:t>
                      </a: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59084">
                <a:tc>
                  <a:txBody>
                    <a:body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charset="0"/>
                        <a:ea typeface="ＭＳ Ｐゴシック" charset="0"/>
                      </a:endParaRP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AU" sz="1800" b="0" i="0" u="none" strike="noStrike" cap="none" normalizeH="0" baseline="0">
                          <a:ln>
                            <a:noFill/>
                          </a:ln>
                          <a:solidFill>
                            <a:schemeClr val="tx1"/>
                          </a:solidFill>
                          <a:effectLst/>
                          <a:latin typeface="Calibri"/>
                          <a:ea typeface="ＭＳ Ｐゴシック"/>
                        </a:rPr>
                        <a:t>3</a:t>
                      </a: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charset="0"/>
                        <a:ea typeface="ＭＳ Ｐゴシック" charset="0"/>
                      </a:endParaRP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AU" sz="1800" b="0" i="0" u="none" strike="noStrike" cap="none" normalizeH="0" baseline="0">
                          <a:ln>
                            <a:noFill/>
                          </a:ln>
                          <a:solidFill>
                            <a:schemeClr val="tx1"/>
                          </a:solidFill>
                          <a:effectLst/>
                          <a:latin typeface="Calibri" charset="0"/>
                          <a:ea typeface="ＭＳ Ｐゴシック" charset="0"/>
                        </a:rPr>
                        <a:t>1</a:t>
                      </a:r>
                    </a:p>
                  </a:txBody>
                  <a:tcPr marL="61194" marR="61194" marT="22860" marB="228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pic>
        <p:nvPicPr>
          <p:cNvPr id="15" name="Graphic 14" descr="User">
            <a:extLst>
              <a:ext uri="{FF2B5EF4-FFF2-40B4-BE49-F238E27FC236}">
                <a16:creationId xmlns:a16="http://schemas.microsoft.com/office/drawing/2014/main" id="{031220C8-B5F7-B643-A183-B94CDBC363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5917" y="4758977"/>
            <a:ext cx="365760" cy="365760"/>
          </a:xfrm>
          <a:prstGeom prst="rect">
            <a:avLst/>
          </a:prstGeom>
        </p:spPr>
      </p:pic>
      <p:pic>
        <p:nvPicPr>
          <p:cNvPr id="16" name="Graphic 15" descr="User">
            <a:extLst>
              <a:ext uri="{FF2B5EF4-FFF2-40B4-BE49-F238E27FC236}">
                <a16:creationId xmlns:a16="http://schemas.microsoft.com/office/drawing/2014/main" id="{57C70350-15B9-6145-9FCA-B45842CEC11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5917" y="5109510"/>
            <a:ext cx="365760" cy="365760"/>
          </a:xfrm>
          <a:prstGeom prst="rect">
            <a:avLst/>
          </a:prstGeom>
        </p:spPr>
      </p:pic>
      <p:pic>
        <p:nvPicPr>
          <p:cNvPr id="17" name="Graphic 16" descr="User">
            <a:extLst>
              <a:ext uri="{FF2B5EF4-FFF2-40B4-BE49-F238E27FC236}">
                <a16:creationId xmlns:a16="http://schemas.microsoft.com/office/drawing/2014/main" id="{129A1F08-D920-1F49-A208-44BF8F67774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5917" y="5460043"/>
            <a:ext cx="365760" cy="365760"/>
          </a:xfrm>
          <a:prstGeom prst="rect">
            <a:avLst/>
          </a:prstGeom>
        </p:spPr>
      </p:pic>
      <p:pic>
        <p:nvPicPr>
          <p:cNvPr id="18" name="Graphic 17" descr="User">
            <a:extLst>
              <a:ext uri="{FF2B5EF4-FFF2-40B4-BE49-F238E27FC236}">
                <a16:creationId xmlns:a16="http://schemas.microsoft.com/office/drawing/2014/main" id="{A69ED53C-616F-3D49-B126-EE5BDA004DA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5917" y="5810577"/>
            <a:ext cx="365760" cy="365760"/>
          </a:xfrm>
          <a:prstGeom prst="rect">
            <a:avLst/>
          </a:prstGeom>
        </p:spPr>
      </p:pic>
      <p:sp>
        <p:nvSpPr>
          <p:cNvPr id="2" name="TextBox 1">
            <a:extLst>
              <a:ext uri="{FF2B5EF4-FFF2-40B4-BE49-F238E27FC236}">
                <a16:creationId xmlns:a16="http://schemas.microsoft.com/office/drawing/2014/main" id="{7544A3D0-D50C-884C-9FD0-C7293FF8968A}"/>
              </a:ext>
            </a:extLst>
          </p:cNvPr>
          <p:cNvSpPr txBox="1"/>
          <p:nvPr/>
        </p:nvSpPr>
        <p:spPr>
          <a:xfrm>
            <a:off x="390856" y="1147300"/>
            <a:ext cx="8048105" cy="646331"/>
          </a:xfrm>
          <a:prstGeom prst="rect">
            <a:avLst/>
          </a:prstGeom>
          <a:noFill/>
        </p:spPr>
        <p:txBody>
          <a:bodyPr wrap="square" rtlCol="0">
            <a:spAutoFit/>
          </a:bodyPr>
          <a:lstStyle/>
          <a:p>
            <a:r>
              <a:rPr lang="en-US" dirty="0">
                <a:latin typeface="Garamond" panose="02020404030301010803" pitchFamily="18" charset="0"/>
              </a:rPr>
              <a:t>A recommender system is built for the movies, and rating matrix is well filled.</a:t>
            </a:r>
          </a:p>
          <a:p>
            <a:r>
              <a:rPr lang="en-US" dirty="0">
                <a:latin typeface="Garamond" panose="02020404030301010803" pitchFamily="18" charset="0"/>
              </a:rPr>
              <a:t>Now, we hope to recommend the books to the customers. </a:t>
            </a:r>
          </a:p>
        </p:txBody>
      </p:sp>
    </p:spTree>
    <p:extLst>
      <p:ext uri="{BB962C8B-B14F-4D97-AF65-F5344CB8AC3E}">
        <p14:creationId xmlns:p14="http://schemas.microsoft.com/office/powerpoint/2010/main" val="399571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FD0DA2B3-95E6-BC48-9E7B-AE3A56F99F6C}"/>
              </a:ext>
            </a:extLst>
          </p:cNvPr>
          <p:cNvSpPr txBox="1">
            <a:spLocks noChangeArrowheads="1"/>
          </p:cNvSpPr>
          <p:nvPr/>
        </p:nvSpPr>
        <p:spPr bwMode="auto">
          <a:xfrm>
            <a:off x="200388" y="185784"/>
            <a:ext cx="8760731" cy="56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lr>
                <a:srgbClr val="0066FF"/>
              </a:buClr>
              <a:buSzPct val="60000"/>
              <a:buFont typeface="Wingdings" panose="05000000000000000000" pitchFamily="2" charset="2"/>
              <a:buChar char="n"/>
              <a:defRPr kumimoji="1" sz="2800">
                <a:solidFill>
                  <a:schemeClr val="bg1"/>
                </a:solidFill>
                <a:latin typeface="Arial"/>
                <a:ea typeface="Geneva" pitchFamily="-108" charset="-70"/>
                <a:cs typeface="Arial"/>
              </a:defRPr>
            </a:lvl1pPr>
            <a:lvl2pPr marL="742950" indent="-285750" algn="l" rtl="0" eaLnBrk="0" fontAlgn="base" hangingPunct="0">
              <a:spcBef>
                <a:spcPct val="20000"/>
              </a:spcBef>
              <a:spcAft>
                <a:spcPct val="0"/>
              </a:spcAft>
              <a:buClr>
                <a:schemeClr val="accent1"/>
              </a:buClr>
              <a:buSzPct val="65000"/>
              <a:buFont typeface="Wingdings" panose="05000000000000000000" pitchFamily="2" charset="2"/>
              <a:buChar char="u"/>
              <a:defRPr kumimoji="1" sz="3600">
                <a:solidFill>
                  <a:srgbClr val="0066FF"/>
                </a:solidFill>
                <a:latin typeface="Arial"/>
                <a:ea typeface="Geneva" pitchFamily="-108" charset="-70"/>
                <a:cs typeface="Arial"/>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
              <a:defRPr kumimoji="1" sz="3200">
                <a:solidFill>
                  <a:schemeClr val="accent1"/>
                </a:solidFill>
                <a:latin typeface="Arial"/>
                <a:ea typeface="Geneva" pitchFamily="-108" charset="-70"/>
                <a:cs typeface="Arial"/>
              </a:defRPr>
            </a:lvl3pPr>
            <a:lvl4pPr marL="1562100" indent="-228600" algn="l" rtl="0" eaLnBrk="0" fontAlgn="base" hangingPunct="0">
              <a:spcBef>
                <a:spcPct val="20000"/>
              </a:spcBef>
              <a:spcAft>
                <a:spcPct val="0"/>
              </a:spcAft>
              <a:buClr>
                <a:schemeClr val="accent1"/>
              </a:buClr>
              <a:buSzPct val="100000"/>
              <a:buFont typeface="Times" panose="02020603050405020304" pitchFamily="18" charset="0"/>
              <a:buChar char="•"/>
              <a:defRPr kumimoji="1" sz="2800">
                <a:solidFill>
                  <a:schemeClr val="accent1"/>
                </a:solidFill>
                <a:latin typeface="Arial"/>
                <a:ea typeface="Geneva" pitchFamily="-108" charset="-70"/>
                <a:cs typeface="Arial"/>
              </a:defRPr>
            </a:lvl4pPr>
            <a:lvl5pPr marL="1981200" indent="-228600" algn="l" rtl="0" eaLnBrk="0" fontAlgn="base" hangingPunct="0">
              <a:spcBef>
                <a:spcPct val="20000"/>
              </a:spcBef>
              <a:spcAft>
                <a:spcPct val="0"/>
              </a:spcAft>
              <a:buClr>
                <a:srgbClr val="0066FF"/>
              </a:buClr>
              <a:buSzPct val="100000"/>
              <a:buChar char="–"/>
              <a:defRPr kumimoji="1" sz="2400">
                <a:solidFill>
                  <a:schemeClr val="bg1"/>
                </a:solidFill>
                <a:latin typeface="Arial"/>
                <a:ea typeface="Geneva" pitchFamily="-108" charset="-70"/>
                <a:cs typeface="Arial"/>
              </a:defRPr>
            </a:lvl5pPr>
            <a:lvl6pPr marL="24384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6pPr>
            <a:lvl7pPr marL="28956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7pPr>
            <a:lvl8pPr marL="33528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8pPr>
            <a:lvl9pPr marL="38100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9pPr>
          </a:lstStyle>
          <a:p>
            <a:pPr marL="0" indent="0" eaLnBrk="1" hangingPunct="1">
              <a:buNone/>
              <a:defRPr/>
            </a:pPr>
            <a:r>
              <a:rPr lang="en-US" sz="3200" b="1" dirty="0">
                <a:latin typeface="Arial" panose="020B0604020202020204" pitchFamily="34" charset="0"/>
                <a:cs typeface="Arial" panose="020B0604020202020204" pitchFamily="34" charset="0"/>
              </a:rPr>
              <a:t>Multiple-source</a:t>
            </a:r>
            <a:r>
              <a:rPr lang="zh-CN" altLang="en-US" sz="3200" b="1" dirty="0">
                <a:latin typeface="Arial" panose="020B0604020202020204" pitchFamily="34" charset="0"/>
                <a:cs typeface="Arial" panose="020B0604020202020204" pitchFamily="34" charset="0"/>
              </a:rPr>
              <a:t> </a:t>
            </a:r>
            <a:r>
              <a:rPr lang="en-US" altLang="zh-CN" sz="3200" b="1" dirty="0">
                <a:latin typeface="Arial" panose="020B0604020202020204" pitchFamily="34" charset="0"/>
                <a:cs typeface="Arial" panose="020B0604020202020204" pitchFamily="34" charset="0"/>
              </a:rPr>
              <a:t>transfer learning</a:t>
            </a:r>
            <a:r>
              <a:rPr lang="en-US" sz="3200" b="1" dirty="0">
                <a:latin typeface="Arial" panose="020B0604020202020204" pitchFamily="34" charset="0"/>
                <a:cs typeface="Arial" panose="020B0604020202020204" pitchFamily="34" charset="0"/>
              </a:rPr>
              <a:t> </a:t>
            </a:r>
            <a:endParaRPr kumimoji="0" lang="en-US" altLang="en-US" sz="3200" b="1" kern="0" dirty="0">
              <a:latin typeface="Arial" panose="020B0604020202020204" pitchFamily="34" charset="0"/>
              <a:cs typeface="Arial" panose="020B0604020202020204" pitchFamily="34" charset="0"/>
            </a:endParaRPr>
          </a:p>
          <a:p>
            <a:pPr marL="0" indent="0" eaLnBrk="1" hangingPunct="1">
              <a:buFont typeface="Wingdings" panose="05000000000000000000" pitchFamily="2" charset="2"/>
              <a:buNone/>
              <a:defRPr/>
            </a:pPr>
            <a:r>
              <a:rPr kumimoji="0" lang="en-US" altLang="en-US" kern="0" dirty="0">
                <a:latin typeface="Arial" panose="020B0604020202020204" pitchFamily="34" charset="0"/>
                <a:cs typeface="Arial" panose="020B0604020202020204" pitchFamily="34" charset="0"/>
              </a:rPr>
              <a:t>                 </a:t>
            </a:r>
            <a:endParaRPr kumimoji="0" lang="en-US" altLang="en-US" b="1" kern="0" dirty="0">
              <a:solidFill>
                <a:srgbClr val="00B0F0"/>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80F551E3-9ADA-6D44-9ADC-1D11C364F0FF}"/>
              </a:ext>
            </a:extLst>
          </p:cNvPr>
          <p:cNvGrpSpPr/>
          <p:nvPr/>
        </p:nvGrpSpPr>
        <p:grpSpPr>
          <a:xfrm>
            <a:off x="1950810" y="1948761"/>
            <a:ext cx="5666669" cy="1427949"/>
            <a:chOff x="3289602" y="1989853"/>
            <a:chExt cx="5666669" cy="1427949"/>
          </a:xfrm>
        </p:grpSpPr>
        <p:sp>
          <p:nvSpPr>
            <p:cNvPr id="6" name="Rectangle: Rounded Corners 107">
              <a:extLst>
                <a:ext uri="{FF2B5EF4-FFF2-40B4-BE49-F238E27FC236}">
                  <a16:creationId xmlns:a16="http://schemas.microsoft.com/office/drawing/2014/main" id="{6491CC04-3A6D-E543-9E36-E7704006AF86}"/>
                </a:ext>
              </a:extLst>
            </p:cNvPr>
            <p:cNvSpPr/>
            <p:nvPr/>
          </p:nvSpPr>
          <p:spPr>
            <a:xfrm>
              <a:off x="3493039" y="2426914"/>
              <a:ext cx="2560550" cy="369332"/>
            </a:xfrm>
            <a:prstGeom prst="roundRect">
              <a:avLst>
                <a:gd name="adj" fmla="val 50000"/>
              </a:avLst>
            </a:prstGeom>
            <a:solidFill>
              <a:srgbClr val="11AEC7">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Garamond" panose="02020404030301010803" pitchFamily="18" charset="0"/>
              </a:endParaRPr>
            </a:p>
          </p:txBody>
        </p:sp>
        <p:sp>
          <p:nvSpPr>
            <p:cNvPr id="7" name="Rectangle: Rounded Corners 108">
              <a:extLst>
                <a:ext uri="{FF2B5EF4-FFF2-40B4-BE49-F238E27FC236}">
                  <a16:creationId xmlns:a16="http://schemas.microsoft.com/office/drawing/2014/main" id="{A477F243-410F-3742-BD15-DB59819DBFDE}"/>
                </a:ext>
              </a:extLst>
            </p:cNvPr>
            <p:cNvSpPr/>
            <p:nvPr/>
          </p:nvSpPr>
          <p:spPr>
            <a:xfrm>
              <a:off x="3493039" y="3018889"/>
              <a:ext cx="2560550" cy="369332"/>
            </a:xfrm>
            <a:prstGeom prst="roundRect">
              <a:avLst>
                <a:gd name="adj" fmla="val 50000"/>
              </a:avLst>
            </a:prstGeom>
            <a:solidFill>
              <a:srgbClr val="11AEC7">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Garamond" panose="02020404030301010803" pitchFamily="18" charset="0"/>
              </a:endParaRPr>
            </a:p>
          </p:txBody>
        </p:sp>
        <p:sp>
          <p:nvSpPr>
            <p:cNvPr id="8" name="Rectangle 7">
              <a:extLst>
                <a:ext uri="{FF2B5EF4-FFF2-40B4-BE49-F238E27FC236}">
                  <a16:creationId xmlns:a16="http://schemas.microsoft.com/office/drawing/2014/main" id="{2BC365D4-7A03-5B49-8896-C21BDC7D5FF6}"/>
                </a:ext>
              </a:extLst>
            </p:cNvPr>
            <p:cNvSpPr/>
            <p:nvPr/>
          </p:nvSpPr>
          <p:spPr>
            <a:xfrm>
              <a:off x="6795141" y="2420643"/>
              <a:ext cx="2161130" cy="401283"/>
            </a:xfrm>
            <a:prstGeom prst="rect">
              <a:avLst/>
            </a:prstGeom>
            <a:solidFill>
              <a:srgbClr val="F59F26">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Garamond" panose="02020404030301010803" pitchFamily="18" charset="0"/>
              </a:endParaRPr>
            </a:p>
          </p:txBody>
        </p:sp>
        <p:sp>
          <p:nvSpPr>
            <p:cNvPr id="11" name="Left Bracket 10">
              <a:extLst>
                <a:ext uri="{FF2B5EF4-FFF2-40B4-BE49-F238E27FC236}">
                  <a16:creationId xmlns:a16="http://schemas.microsoft.com/office/drawing/2014/main" id="{F48FBF9B-2FD2-3C44-83F8-7BF5B37BC925}"/>
                </a:ext>
              </a:extLst>
            </p:cNvPr>
            <p:cNvSpPr/>
            <p:nvPr/>
          </p:nvSpPr>
          <p:spPr>
            <a:xfrm>
              <a:off x="3289602" y="1989853"/>
              <a:ext cx="167289" cy="130727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Garamond" panose="02020404030301010803" pitchFamily="18" charset="0"/>
              </a:endParaRPr>
            </a:p>
          </p:txBody>
        </p:sp>
        <p:sp>
          <p:nvSpPr>
            <p:cNvPr id="12" name="Right Bracket 11">
              <a:extLst>
                <a:ext uri="{FF2B5EF4-FFF2-40B4-BE49-F238E27FC236}">
                  <a16:creationId xmlns:a16="http://schemas.microsoft.com/office/drawing/2014/main" id="{BFC5C29C-825A-6B42-95BB-E8ECF307A741}"/>
                </a:ext>
              </a:extLst>
            </p:cNvPr>
            <p:cNvSpPr/>
            <p:nvPr/>
          </p:nvSpPr>
          <p:spPr>
            <a:xfrm>
              <a:off x="6053589" y="1989853"/>
              <a:ext cx="167289" cy="129906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Garamond" panose="02020404030301010803" pitchFamily="18" charset="0"/>
              </a:endParaRPr>
            </a:p>
          </p:txBody>
        </p:sp>
        <p:cxnSp>
          <p:nvCxnSpPr>
            <p:cNvPr id="13" name="Straight Arrow Connector 12">
              <a:extLst>
                <a:ext uri="{FF2B5EF4-FFF2-40B4-BE49-F238E27FC236}">
                  <a16:creationId xmlns:a16="http://schemas.microsoft.com/office/drawing/2014/main" id="{A5B6BA70-DBD0-B64B-9557-510DAE08A483}"/>
                </a:ext>
              </a:extLst>
            </p:cNvPr>
            <p:cNvCxnSpPr>
              <a:cxnSpLocks/>
              <a:stCxn id="6" idx="3"/>
            </p:cNvCxnSpPr>
            <p:nvPr/>
          </p:nvCxnSpPr>
          <p:spPr>
            <a:xfrm>
              <a:off x="6053589" y="2611580"/>
              <a:ext cx="7415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3DB5316C-37D7-FC47-86CC-7503F034AA8C}"/>
                </a:ext>
              </a:extLst>
            </p:cNvPr>
            <p:cNvGrpSpPr/>
            <p:nvPr/>
          </p:nvGrpSpPr>
          <p:grpSpPr>
            <a:xfrm>
              <a:off x="7785642" y="2388112"/>
              <a:ext cx="472117" cy="472117"/>
              <a:chOff x="9342684" y="3745750"/>
              <a:chExt cx="547529" cy="547529"/>
            </a:xfrm>
          </p:grpSpPr>
          <p:sp>
            <p:nvSpPr>
              <p:cNvPr id="26" name="Rectangle 25">
                <a:extLst>
                  <a:ext uri="{FF2B5EF4-FFF2-40B4-BE49-F238E27FC236}">
                    <a16:creationId xmlns:a16="http://schemas.microsoft.com/office/drawing/2014/main" id="{F18F1AE8-1B85-6145-BE13-91840E63AD4E}"/>
                  </a:ext>
                  <a:ext uri="{C183D7F6-B498-43B3-948B-1728B52AA6E4}">
                    <adec:decorative xmlns:adec="http://schemas.microsoft.com/office/drawing/2017/decorative" val="1"/>
                  </a:ext>
                </a:extLst>
              </p:cNvPr>
              <p:cNvSpPr/>
              <p:nvPr/>
            </p:nvSpPr>
            <p:spPr>
              <a:xfrm>
                <a:off x="9342684" y="3745750"/>
                <a:ext cx="547529" cy="547529"/>
              </a:xfrm>
              <a:prstGeom prst="rect">
                <a:avLst/>
              </a:prstGeom>
              <a:solidFill>
                <a:srgbClr val="A1517C"/>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prstClr val="white"/>
                  </a:solidFill>
                  <a:effectLst/>
                  <a:uLnTx/>
                  <a:uFillTx/>
                  <a:latin typeface="Garamond" panose="02020404030301010803" pitchFamily="18" charset="0"/>
                </a:endParaRPr>
              </a:p>
            </p:txBody>
          </p:sp>
          <p:sp>
            <p:nvSpPr>
              <p:cNvPr id="27" name="Rectangle 26">
                <a:extLst>
                  <a:ext uri="{FF2B5EF4-FFF2-40B4-BE49-F238E27FC236}">
                    <a16:creationId xmlns:a16="http://schemas.microsoft.com/office/drawing/2014/main" id="{1EC90F69-1AFF-B743-856E-43A0D4E6FC62}"/>
                  </a:ext>
                </a:extLst>
              </p:cNvPr>
              <p:cNvSpPr/>
              <p:nvPr/>
            </p:nvSpPr>
            <p:spPr>
              <a:xfrm>
                <a:off x="9371662" y="3783786"/>
                <a:ext cx="459558" cy="42832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Garamond" panose="02020404030301010803" pitchFamily="18" charset="0"/>
                  </a:rPr>
                  <a:t>g1</a:t>
                </a:r>
              </a:p>
            </p:txBody>
          </p:sp>
        </p:grpSp>
        <p:grpSp>
          <p:nvGrpSpPr>
            <p:cNvPr id="17" name="Group 16">
              <a:extLst>
                <a:ext uri="{FF2B5EF4-FFF2-40B4-BE49-F238E27FC236}">
                  <a16:creationId xmlns:a16="http://schemas.microsoft.com/office/drawing/2014/main" id="{F133B866-111D-AB4C-9425-73CE398F5612}"/>
                </a:ext>
              </a:extLst>
            </p:cNvPr>
            <p:cNvGrpSpPr/>
            <p:nvPr/>
          </p:nvGrpSpPr>
          <p:grpSpPr>
            <a:xfrm>
              <a:off x="4097754" y="2356763"/>
              <a:ext cx="1348651" cy="472117"/>
              <a:chOff x="4250154" y="1915677"/>
              <a:chExt cx="1348651" cy="472117"/>
            </a:xfrm>
          </p:grpSpPr>
          <p:sp>
            <p:nvSpPr>
              <p:cNvPr id="23" name="Oval 22">
                <a:extLst>
                  <a:ext uri="{FF2B5EF4-FFF2-40B4-BE49-F238E27FC236}">
                    <a16:creationId xmlns:a16="http://schemas.microsoft.com/office/drawing/2014/main" id="{FF3C723F-6DF2-AE4A-8C94-8E6AC8F79C8D}"/>
                  </a:ext>
                  <a:ext uri="{C183D7F6-B498-43B3-948B-1728B52AA6E4}">
                    <adec:decorative xmlns:adec="http://schemas.microsoft.com/office/drawing/2017/decorative" val="1"/>
                  </a:ext>
                </a:extLst>
              </p:cNvPr>
              <p:cNvSpPr/>
              <p:nvPr/>
            </p:nvSpPr>
            <p:spPr>
              <a:xfrm>
                <a:off x="4250154" y="1915677"/>
                <a:ext cx="472117"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Garamond" panose="02020404030301010803" pitchFamily="18" charset="0"/>
                    <a:ea typeface="Adobe Gothic Std B" panose="020B0800000000000000" pitchFamily="34" charset="-128"/>
                  </a:rPr>
                  <a:t>f2</a:t>
                </a:r>
              </a:p>
            </p:txBody>
          </p:sp>
          <p:sp>
            <p:nvSpPr>
              <p:cNvPr id="24" name="Oval 23">
                <a:extLst>
                  <a:ext uri="{FF2B5EF4-FFF2-40B4-BE49-F238E27FC236}">
                    <a16:creationId xmlns:a16="http://schemas.microsoft.com/office/drawing/2014/main" id="{39543D9C-8146-F94D-BDE6-6259EDA6382C}"/>
                  </a:ext>
                  <a:ext uri="{C183D7F6-B498-43B3-948B-1728B52AA6E4}">
                    <adec:decorative xmlns:adec="http://schemas.microsoft.com/office/drawing/2017/decorative" val="1"/>
                  </a:ext>
                </a:extLst>
              </p:cNvPr>
              <p:cNvSpPr/>
              <p:nvPr/>
            </p:nvSpPr>
            <p:spPr>
              <a:xfrm>
                <a:off x="4688421" y="1915677"/>
                <a:ext cx="472117"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Garamond" panose="02020404030301010803" pitchFamily="18" charset="0"/>
                    <a:ea typeface="Adobe Gothic Std B" panose="020B0800000000000000" pitchFamily="34" charset="-128"/>
                  </a:rPr>
                  <a:t>f3</a:t>
                </a:r>
              </a:p>
            </p:txBody>
          </p:sp>
          <p:sp>
            <p:nvSpPr>
              <p:cNvPr id="25" name="Oval 24">
                <a:extLst>
                  <a:ext uri="{FF2B5EF4-FFF2-40B4-BE49-F238E27FC236}">
                    <a16:creationId xmlns:a16="http://schemas.microsoft.com/office/drawing/2014/main" id="{47FBBF3A-2534-BF42-A892-2B8CBF850DBC}"/>
                  </a:ext>
                  <a:ext uri="{C183D7F6-B498-43B3-948B-1728B52AA6E4}">
                    <adec:decorative xmlns:adec="http://schemas.microsoft.com/office/drawing/2017/decorative" val="1"/>
                  </a:ext>
                </a:extLst>
              </p:cNvPr>
              <p:cNvSpPr/>
              <p:nvPr/>
            </p:nvSpPr>
            <p:spPr>
              <a:xfrm>
                <a:off x="5126687" y="1915677"/>
                <a:ext cx="472118"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Garamond" panose="02020404030301010803" pitchFamily="18" charset="0"/>
                    <a:ea typeface="Adobe Gothic Std B" panose="020B0800000000000000" pitchFamily="34" charset="-128"/>
                  </a:rPr>
                  <a:t>f4</a:t>
                </a:r>
              </a:p>
            </p:txBody>
          </p:sp>
        </p:grpSp>
        <p:grpSp>
          <p:nvGrpSpPr>
            <p:cNvPr id="18" name="Group 17">
              <a:extLst>
                <a:ext uri="{FF2B5EF4-FFF2-40B4-BE49-F238E27FC236}">
                  <a16:creationId xmlns:a16="http://schemas.microsoft.com/office/drawing/2014/main" id="{221C1642-8CA8-504F-86B5-5740A91481D4}"/>
                </a:ext>
              </a:extLst>
            </p:cNvPr>
            <p:cNvGrpSpPr/>
            <p:nvPr/>
          </p:nvGrpSpPr>
          <p:grpSpPr>
            <a:xfrm>
              <a:off x="4536021" y="2945685"/>
              <a:ext cx="1348651" cy="472117"/>
              <a:chOff x="4688421" y="1915677"/>
              <a:chExt cx="1348651" cy="472117"/>
            </a:xfrm>
          </p:grpSpPr>
          <p:sp>
            <p:nvSpPr>
              <p:cNvPr id="20" name="Oval 19">
                <a:extLst>
                  <a:ext uri="{FF2B5EF4-FFF2-40B4-BE49-F238E27FC236}">
                    <a16:creationId xmlns:a16="http://schemas.microsoft.com/office/drawing/2014/main" id="{C3A56E8B-03DB-9442-BA07-8FAEF0146F72}"/>
                  </a:ext>
                  <a:ext uri="{C183D7F6-B498-43B3-948B-1728B52AA6E4}">
                    <adec:decorative xmlns:adec="http://schemas.microsoft.com/office/drawing/2017/decorative" val="1"/>
                  </a:ext>
                </a:extLst>
              </p:cNvPr>
              <p:cNvSpPr/>
              <p:nvPr/>
            </p:nvSpPr>
            <p:spPr>
              <a:xfrm>
                <a:off x="4688421" y="1915677"/>
                <a:ext cx="472117"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Garamond" panose="02020404030301010803" pitchFamily="18" charset="0"/>
                    <a:ea typeface="Adobe Gothic Std B" panose="020B0800000000000000" pitchFamily="34" charset="-128"/>
                  </a:rPr>
                  <a:t>f3</a:t>
                </a:r>
              </a:p>
            </p:txBody>
          </p:sp>
          <p:sp>
            <p:nvSpPr>
              <p:cNvPr id="21" name="Oval 20">
                <a:extLst>
                  <a:ext uri="{FF2B5EF4-FFF2-40B4-BE49-F238E27FC236}">
                    <a16:creationId xmlns:a16="http://schemas.microsoft.com/office/drawing/2014/main" id="{50EDDB04-2362-3742-A046-5F798C66813C}"/>
                  </a:ext>
                  <a:ext uri="{C183D7F6-B498-43B3-948B-1728B52AA6E4}">
                    <adec:decorative xmlns:adec="http://schemas.microsoft.com/office/drawing/2017/decorative" val="1"/>
                  </a:ext>
                </a:extLst>
              </p:cNvPr>
              <p:cNvSpPr/>
              <p:nvPr/>
            </p:nvSpPr>
            <p:spPr>
              <a:xfrm>
                <a:off x="5126687" y="1915677"/>
                <a:ext cx="472118"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Garamond" panose="02020404030301010803" pitchFamily="18" charset="0"/>
                    <a:ea typeface="Adobe Gothic Std B" panose="020B0800000000000000" pitchFamily="34" charset="-128"/>
                  </a:rPr>
                  <a:t>f4</a:t>
                </a:r>
              </a:p>
            </p:txBody>
          </p:sp>
          <p:sp>
            <p:nvSpPr>
              <p:cNvPr id="22" name="Oval 21">
                <a:extLst>
                  <a:ext uri="{FF2B5EF4-FFF2-40B4-BE49-F238E27FC236}">
                    <a16:creationId xmlns:a16="http://schemas.microsoft.com/office/drawing/2014/main" id="{11FA1DF5-DA60-974B-9A35-52257072E0AB}"/>
                  </a:ext>
                  <a:ext uri="{C183D7F6-B498-43B3-948B-1728B52AA6E4}">
                    <adec:decorative xmlns:adec="http://schemas.microsoft.com/office/drawing/2017/decorative" val="1"/>
                  </a:ext>
                </a:extLst>
              </p:cNvPr>
              <p:cNvSpPr/>
              <p:nvPr/>
            </p:nvSpPr>
            <p:spPr>
              <a:xfrm>
                <a:off x="5564954" y="1915677"/>
                <a:ext cx="472118"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Garamond" panose="02020404030301010803" pitchFamily="18" charset="0"/>
                    <a:ea typeface="Adobe Gothic Std B" panose="020B0800000000000000" pitchFamily="34" charset="-128"/>
                  </a:rPr>
                  <a:t>f5</a:t>
                </a:r>
              </a:p>
            </p:txBody>
          </p:sp>
        </p:grpSp>
      </p:grpSp>
      <p:graphicFrame>
        <p:nvGraphicFramePr>
          <p:cNvPr id="29" name="Table 28">
            <a:extLst>
              <a:ext uri="{FF2B5EF4-FFF2-40B4-BE49-F238E27FC236}">
                <a16:creationId xmlns:a16="http://schemas.microsoft.com/office/drawing/2014/main" id="{3472B6A5-A317-D645-9A9B-26373153E4E8}"/>
              </a:ext>
            </a:extLst>
          </p:cNvPr>
          <p:cNvGraphicFramePr>
            <a:graphicFrameLocks noGrp="1"/>
          </p:cNvGraphicFramePr>
          <p:nvPr>
            <p:extLst>
              <p:ext uri="{D42A27DB-BD31-4B8C-83A1-F6EECF244321}">
                <p14:modId xmlns:p14="http://schemas.microsoft.com/office/powerpoint/2010/main" val="2934684762"/>
              </p:ext>
            </p:extLst>
          </p:nvPr>
        </p:nvGraphicFramePr>
        <p:xfrm>
          <a:off x="2448865" y="1775627"/>
          <a:ext cx="1935165" cy="360362"/>
        </p:xfrm>
        <a:graphic>
          <a:graphicData uri="http://schemas.openxmlformats.org/drawingml/2006/table">
            <a:tbl>
              <a:tblPr firstRow="1" bandRow="1">
                <a:tableStyleId>{5940675A-B579-460E-94D1-54222C63F5DA}</a:tableStyleId>
              </a:tblPr>
              <a:tblGrid>
                <a:gridCol w="387033">
                  <a:extLst>
                    <a:ext uri="{9D8B030D-6E8A-4147-A177-3AD203B41FA5}">
                      <a16:colId xmlns:a16="http://schemas.microsoft.com/office/drawing/2014/main" val="20000"/>
                    </a:ext>
                  </a:extLst>
                </a:gridCol>
                <a:gridCol w="387033">
                  <a:extLst>
                    <a:ext uri="{9D8B030D-6E8A-4147-A177-3AD203B41FA5}">
                      <a16:colId xmlns:a16="http://schemas.microsoft.com/office/drawing/2014/main" val="20001"/>
                    </a:ext>
                  </a:extLst>
                </a:gridCol>
                <a:gridCol w="387033">
                  <a:extLst>
                    <a:ext uri="{9D8B030D-6E8A-4147-A177-3AD203B41FA5}">
                      <a16:colId xmlns:a16="http://schemas.microsoft.com/office/drawing/2014/main" val="20002"/>
                    </a:ext>
                  </a:extLst>
                </a:gridCol>
                <a:gridCol w="387033">
                  <a:extLst>
                    <a:ext uri="{9D8B030D-6E8A-4147-A177-3AD203B41FA5}">
                      <a16:colId xmlns:a16="http://schemas.microsoft.com/office/drawing/2014/main" val="20003"/>
                    </a:ext>
                  </a:extLst>
                </a:gridCol>
                <a:gridCol w="387033">
                  <a:extLst>
                    <a:ext uri="{9D8B030D-6E8A-4147-A177-3AD203B41FA5}">
                      <a16:colId xmlns:a16="http://schemas.microsoft.com/office/drawing/2014/main" val="20004"/>
                    </a:ext>
                  </a:extLst>
                </a:gridCol>
              </a:tblGrid>
              <a:tr h="360362">
                <a:tc>
                  <a:txBody>
                    <a:bodyPr/>
                    <a:lstStyle/>
                    <a:p>
                      <a:r>
                        <a:rPr lang="en-US" sz="1600" b="1" dirty="0">
                          <a:solidFill>
                            <a:schemeClr val="tx1"/>
                          </a:solidFill>
                          <a:latin typeface="Garamond" panose="02020404030301010803" pitchFamily="18" charset="0"/>
                        </a:rPr>
                        <a:t>f1</a:t>
                      </a:r>
                    </a:p>
                  </a:txBody>
                  <a:tcPr marL="91015" marR="91015" marT="45761" marB="45761"/>
                </a:tc>
                <a:tc>
                  <a:txBody>
                    <a:bodyPr/>
                    <a:lstStyle/>
                    <a:p>
                      <a:r>
                        <a:rPr lang="en-US" sz="1600" b="1" dirty="0">
                          <a:solidFill>
                            <a:schemeClr val="tx1"/>
                          </a:solidFill>
                          <a:latin typeface="Garamond" panose="02020404030301010803" pitchFamily="18" charset="0"/>
                        </a:rPr>
                        <a:t>f2</a:t>
                      </a:r>
                    </a:p>
                  </a:txBody>
                  <a:tcPr marL="91015" marR="91015" marT="45761" marB="45761"/>
                </a:tc>
                <a:tc>
                  <a:txBody>
                    <a:bodyPr/>
                    <a:lstStyle/>
                    <a:p>
                      <a:r>
                        <a:rPr lang="en-US" sz="1600" b="1" dirty="0">
                          <a:solidFill>
                            <a:schemeClr val="tx1"/>
                          </a:solidFill>
                          <a:latin typeface="Garamond" panose="02020404030301010803" pitchFamily="18" charset="0"/>
                        </a:rPr>
                        <a:t>f3</a:t>
                      </a:r>
                    </a:p>
                  </a:txBody>
                  <a:tcPr marL="91015" marR="91015" marT="45761" marB="45761"/>
                </a:tc>
                <a:tc>
                  <a:txBody>
                    <a:bodyPr/>
                    <a:lstStyle/>
                    <a:p>
                      <a:r>
                        <a:rPr lang="en-US" sz="1600" b="1" dirty="0">
                          <a:solidFill>
                            <a:schemeClr val="tx1"/>
                          </a:solidFill>
                          <a:latin typeface="Garamond" panose="02020404030301010803" pitchFamily="18" charset="0"/>
                        </a:rPr>
                        <a:t>f4</a:t>
                      </a:r>
                    </a:p>
                  </a:txBody>
                  <a:tcPr marL="91015" marR="91015" marT="45761" marB="45761"/>
                </a:tc>
                <a:tc>
                  <a:txBody>
                    <a:bodyPr/>
                    <a:lstStyle/>
                    <a:p>
                      <a:r>
                        <a:rPr lang="en-US" sz="1600" b="1" dirty="0">
                          <a:solidFill>
                            <a:schemeClr val="tx1"/>
                          </a:solidFill>
                          <a:latin typeface="Garamond" panose="02020404030301010803" pitchFamily="18" charset="0"/>
                        </a:rPr>
                        <a:t>f5</a:t>
                      </a:r>
                    </a:p>
                  </a:txBody>
                  <a:tcPr marL="91015" marR="91015" marT="45761" marB="45761"/>
                </a:tc>
                <a:extLst>
                  <a:ext uri="{0D108BD9-81ED-4DB2-BD59-A6C34878D82A}">
                    <a16:rowId xmlns:a16="http://schemas.microsoft.com/office/drawing/2014/main" val="10000"/>
                  </a:ext>
                </a:extLst>
              </a:tr>
            </a:tbl>
          </a:graphicData>
        </a:graphic>
      </p:graphicFrame>
      <p:sp>
        <p:nvSpPr>
          <p:cNvPr id="35" name="Rectangle 34">
            <a:extLst>
              <a:ext uri="{FF2B5EF4-FFF2-40B4-BE49-F238E27FC236}">
                <a16:creationId xmlns:a16="http://schemas.microsoft.com/office/drawing/2014/main" id="{4CA65F4D-EB44-B341-BAFF-5D8AF2EAE982}"/>
              </a:ext>
            </a:extLst>
          </p:cNvPr>
          <p:cNvSpPr/>
          <p:nvPr/>
        </p:nvSpPr>
        <p:spPr>
          <a:xfrm>
            <a:off x="34127" y="1949728"/>
            <a:ext cx="2022228"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Garamond" panose="02020404030301010803" pitchFamily="18" charset="0"/>
                <a:cs typeface="Segoe UI Light" panose="020B0502040204020203" pitchFamily="34" charset="0"/>
              </a:rPr>
              <a:t>Multiple Heterogeneous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Garamond" panose="02020404030301010803" pitchFamily="18" charset="0"/>
                <a:cs typeface="Segoe UI Light" panose="020B0502040204020203" pitchFamily="34" charset="0"/>
              </a:rPr>
              <a:t>Source Domains</a:t>
            </a:r>
          </a:p>
        </p:txBody>
      </p:sp>
      <p:sp>
        <p:nvSpPr>
          <p:cNvPr id="40" name="Oval 39">
            <a:extLst>
              <a:ext uri="{FF2B5EF4-FFF2-40B4-BE49-F238E27FC236}">
                <a16:creationId xmlns:a16="http://schemas.microsoft.com/office/drawing/2014/main" id="{DB0E0D41-0E7E-4C48-AFB0-ED11C5D35ABF}"/>
              </a:ext>
              <a:ext uri="{C183D7F6-B498-43B3-948B-1728B52AA6E4}">
                <adec:decorative xmlns:adec="http://schemas.microsoft.com/office/drawing/2017/decorative" val="1"/>
              </a:ext>
            </a:extLst>
          </p:cNvPr>
          <p:cNvSpPr/>
          <p:nvPr/>
        </p:nvSpPr>
        <p:spPr>
          <a:xfrm>
            <a:off x="5489270" y="2345827"/>
            <a:ext cx="472118"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Garamond" panose="02020404030301010803" pitchFamily="18" charset="0"/>
                <a:ea typeface="Adobe Gothic Std B" panose="020B0800000000000000" pitchFamily="34" charset="-128"/>
              </a:rPr>
              <a:t>f2</a:t>
            </a:r>
          </a:p>
        </p:txBody>
      </p:sp>
      <p:sp>
        <p:nvSpPr>
          <p:cNvPr id="41" name="Oval 40">
            <a:extLst>
              <a:ext uri="{FF2B5EF4-FFF2-40B4-BE49-F238E27FC236}">
                <a16:creationId xmlns:a16="http://schemas.microsoft.com/office/drawing/2014/main" id="{92ECCD38-C61D-6048-88A9-1CF9E0F063F4}"/>
              </a:ext>
              <a:ext uri="{C183D7F6-B498-43B3-948B-1728B52AA6E4}">
                <adec:decorative xmlns:adec="http://schemas.microsoft.com/office/drawing/2017/decorative" val="1"/>
              </a:ext>
            </a:extLst>
          </p:cNvPr>
          <p:cNvSpPr/>
          <p:nvPr/>
        </p:nvSpPr>
        <p:spPr>
          <a:xfrm>
            <a:off x="5893686" y="2368623"/>
            <a:ext cx="472118"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Garamond" panose="02020404030301010803" pitchFamily="18" charset="0"/>
                <a:ea typeface="Adobe Gothic Std B" panose="020B0800000000000000" pitchFamily="34" charset="-128"/>
              </a:rPr>
              <a:t>f4</a:t>
            </a:r>
          </a:p>
        </p:txBody>
      </p:sp>
      <p:sp>
        <p:nvSpPr>
          <p:cNvPr id="42" name="Rectangle 41">
            <a:extLst>
              <a:ext uri="{FF2B5EF4-FFF2-40B4-BE49-F238E27FC236}">
                <a16:creationId xmlns:a16="http://schemas.microsoft.com/office/drawing/2014/main" id="{DF7AB664-61E1-1A46-B3C5-1AE71C092B44}"/>
              </a:ext>
            </a:extLst>
          </p:cNvPr>
          <p:cNvSpPr/>
          <p:nvPr/>
        </p:nvSpPr>
        <p:spPr>
          <a:xfrm>
            <a:off x="7760667" y="2395526"/>
            <a:ext cx="1397306" cy="338554"/>
          </a:xfrm>
          <a:prstGeom prst="rect">
            <a:avLst/>
          </a:prstGeom>
        </p:spPr>
        <p:txBody>
          <a:bodyPr wrap="none">
            <a:spAutoFit/>
          </a:bodyPr>
          <a:lstStyle/>
          <a:p>
            <a:pPr lvl="0" algn="ctr">
              <a:defRPr/>
            </a:pPr>
            <a:r>
              <a:rPr lang="en-US" sz="1600" dirty="0">
                <a:latin typeface="Garamond" panose="02020404030301010803" pitchFamily="18" charset="0"/>
                <a:cs typeface="Segoe UI Light" panose="020B0502040204020203" pitchFamily="34" charset="0"/>
              </a:rPr>
              <a:t>Target Domain</a:t>
            </a:r>
          </a:p>
        </p:txBody>
      </p:sp>
      <p:sp>
        <p:nvSpPr>
          <p:cNvPr id="66" name="Rectangle: Rounded Corners 136">
            <a:extLst>
              <a:ext uri="{FF2B5EF4-FFF2-40B4-BE49-F238E27FC236}">
                <a16:creationId xmlns:a16="http://schemas.microsoft.com/office/drawing/2014/main" id="{85E29627-D038-FC4A-AF03-32246C73F208}"/>
              </a:ext>
            </a:extLst>
          </p:cNvPr>
          <p:cNvSpPr/>
          <p:nvPr/>
        </p:nvSpPr>
        <p:spPr>
          <a:xfrm>
            <a:off x="1871409" y="4836760"/>
            <a:ext cx="2560550" cy="369332"/>
          </a:xfrm>
          <a:prstGeom prst="roundRect">
            <a:avLst>
              <a:gd name="adj" fmla="val 50000"/>
            </a:avLst>
          </a:prstGeom>
          <a:solidFill>
            <a:srgbClr val="11AEC7">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pitchFamily="18" charset="0"/>
            </a:endParaRPr>
          </a:p>
        </p:txBody>
      </p:sp>
      <p:sp>
        <p:nvSpPr>
          <p:cNvPr id="67" name="Rectangle: Rounded Corners 138">
            <a:extLst>
              <a:ext uri="{FF2B5EF4-FFF2-40B4-BE49-F238E27FC236}">
                <a16:creationId xmlns:a16="http://schemas.microsoft.com/office/drawing/2014/main" id="{798C9AB3-F945-DA42-933F-85D6CE955B19}"/>
              </a:ext>
            </a:extLst>
          </p:cNvPr>
          <p:cNvSpPr/>
          <p:nvPr/>
        </p:nvSpPr>
        <p:spPr>
          <a:xfrm>
            <a:off x="1871409" y="6020709"/>
            <a:ext cx="2560550" cy="369332"/>
          </a:xfrm>
          <a:prstGeom prst="roundRect">
            <a:avLst>
              <a:gd name="adj" fmla="val 50000"/>
            </a:avLst>
          </a:prstGeom>
          <a:solidFill>
            <a:srgbClr val="11AEC7">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pitchFamily="18" charset="0"/>
            </a:endParaRPr>
          </a:p>
        </p:txBody>
      </p:sp>
      <p:sp>
        <p:nvSpPr>
          <p:cNvPr id="68" name="Rectangle 67">
            <a:extLst>
              <a:ext uri="{FF2B5EF4-FFF2-40B4-BE49-F238E27FC236}">
                <a16:creationId xmlns:a16="http://schemas.microsoft.com/office/drawing/2014/main" id="{A05F74FD-C11E-3747-9157-A219C57D0BBE}"/>
              </a:ext>
            </a:extLst>
          </p:cNvPr>
          <p:cNvSpPr/>
          <p:nvPr/>
        </p:nvSpPr>
        <p:spPr>
          <a:xfrm>
            <a:off x="5082522" y="5423891"/>
            <a:ext cx="2560550" cy="369332"/>
          </a:xfrm>
          <a:prstGeom prst="rect">
            <a:avLst/>
          </a:prstGeom>
          <a:solidFill>
            <a:srgbClr val="F59F26">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pitchFamily="18" charset="0"/>
            </a:endParaRPr>
          </a:p>
        </p:txBody>
      </p:sp>
      <p:sp>
        <p:nvSpPr>
          <p:cNvPr id="69" name="Rectangle 68">
            <a:extLst>
              <a:ext uri="{FF2B5EF4-FFF2-40B4-BE49-F238E27FC236}">
                <a16:creationId xmlns:a16="http://schemas.microsoft.com/office/drawing/2014/main" id="{576BDD38-BBAC-2046-8F49-DDF5E5405ECA}"/>
              </a:ext>
            </a:extLst>
          </p:cNvPr>
          <p:cNvSpPr/>
          <p:nvPr/>
        </p:nvSpPr>
        <p:spPr>
          <a:xfrm>
            <a:off x="1232000" y="6486347"/>
            <a:ext cx="13500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Garamond" panose="02020404030301010803" pitchFamily="18" charset="0"/>
                <a:cs typeface="Segoe UI Light" panose="020B0502040204020203" pitchFamily="34" charset="0"/>
              </a:rPr>
              <a:t>feature space</a:t>
            </a:r>
          </a:p>
        </p:txBody>
      </p:sp>
      <p:sp>
        <p:nvSpPr>
          <p:cNvPr id="71" name="Left Bracket 70">
            <a:extLst>
              <a:ext uri="{FF2B5EF4-FFF2-40B4-BE49-F238E27FC236}">
                <a16:creationId xmlns:a16="http://schemas.microsoft.com/office/drawing/2014/main" id="{8835B254-2973-9744-92AD-5CC04CA51133}"/>
              </a:ext>
            </a:extLst>
          </p:cNvPr>
          <p:cNvSpPr/>
          <p:nvPr/>
        </p:nvSpPr>
        <p:spPr>
          <a:xfrm>
            <a:off x="1667972" y="4991673"/>
            <a:ext cx="167289" cy="130727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anose="02020404030301010803" pitchFamily="18" charset="0"/>
            </a:endParaRPr>
          </a:p>
        </p:txBody>
      </p:sp>
      <p:sp>
        <p:nvSpPr>
          <p:cNvPr id="72" name="Right Bracket 71">
            <a:extLst>
              <a:ext uri="{FF2B5EF4-FFF2-40B4-BE49-F238E27FC236}">
                <a16:creationId xmlns:a16="http://schemas.microsoft.com/office/drawing/2014/main" id="{950FAB91-B5AA-6A49-AF90-5CF3AADE88D3}"/>
              </a:ext>
            </a:extLst>
          </p:cNvPr>
          <p:cNvSpPr/>
          <p:nvPr/>
        </p:nvSpPr>
        <p:spPr>
          <a:xfrm>
            <a:off x="4431959" y="4991673"/>
            <a:ext cx="167289" cy="129906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anose="02020404030301010803" pitchFamily="18" charset="0"/>
            </a:endParaRPr>
          </a:p>
        </p:txBody>
      </p:sp>
      <p:cxnSp>
        <p:nvCxnSpPr>
          <p:cNvPr id="73" name="Straight Arrow Connector 72">
            <a:extLst>
              <a:ext uri="{FF2B5EF4-FFF2-40B4-BE49-F238E27FC236}">
                <a16:creationId xmlns:a16="http://schemas.microsoft.com/office/drawing/2014/main" id="{7985DA65-5209-A848-9B11-FA090FABF80E}"/>
              </a:ext>
            </a:extLst>
          </p:cNvPr>
          <p:cNvCxnSpPr>
            <a:cxnSpLocks/>
          </p:cNvCxnSpPr>
          <p:nvPr/>
        </p:nvCxnSpPr>
        <p:spPr>
          <a:xfrm>
            <a:off x="4599248" y="5626652"/>
            <a:ext cx="4866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5903AAB3-7871-AC42-B15C-EBA8F9354FB3}"/>
              </a:ext>
              <a:ext uri="{C183D7F6-B498-43B3-948B-1728B52AA6E4}">
                <adec:decorative xmlns:adec="http://schemas.microsoft.com/office/drawing/2017/decorative" val="1"/>
              </a:ext>
            </a:extLst>
          </p:cNvPr>
          <p:cNvSpPr/>
          <p:nvPr/>
        </p:nvSpPr>
        <p:spPr>
          <a:xfrm>
            <a:off x="2037857" y="4765097"/>
            <a:ext cx="472117"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Garamond" panose="02020404030301010803" pitchFamily="18" charset="0"/>
                <a:ea typeface="Adobe Gothic Std B" panose="020B0800000000000000" pitchFamily="34" charset="-128"/>
              </a:rPr>
              <a:t>f1</a:t>
            </a:r>
          </a:p>
        </p:txBody>
      </p:sp>
      <p:sp>
        <p:nvSpPr>
          <p:cNvPr id="75" name="Oval 74">
            <a:extLst>
              <a:ext uri="{FF2B5EF4-FFF2-40B4-BE49-F238E27FC236}">
                <a16:creationId xmlns:a16="http://schemas.microsoft.com/office/drawing/2014/main" id="{94F04336-69FF-BF49-B8C5-EA1D42E8BA8D}"/>
              </a:ext>
              <a:ext uri="{C183D7F6-B498-43B3-948B-1728B52AA6E4}">
                <adec:decorative xmlns:adec="http://schemas.microsoft.com/office/drawing/2017/decorative" val="1"/>
              </a:ext>
            </a:extLst>
          </p:cNvPr>
          <p:cNvSpPr/>
          <p:nvPr/>
        </p:nvSpPr>
        <p:spPr>
          <a:xfrm>
            <a:off x="2476124" y="4765097"/>
            <a:ext cx="472117"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Garamond" panose="02020404030301010803" pitchFamily="18" charset="0"/>
                <a:ea typeface="Adobe Gothic Std B" panose="020B0800000000000000" pitchFamily="34" charset="-128"/>
              </a:rPr>
              <a:t>f2</a:t>
            </a:r>
          </a:p>
        </p:txBody>
      </p:sp>
      <p:sp>
        <p:nvSpPr>
          <p:cNvPr id="76" name="Oval 75">
            <a:extLst>
              <a:ext uri="{FF2B5EF4-FFF2-40B4-BE49-F238E27FC236}">
                <a16:creationId xmlns:a16="http://schemas.microsoft.com/office/drawing/2014/main" id="{BA75E68E-F0EB-AB4E-90E4-6D53BDDB7329}"/>
              </a:ext>
              <a:ext uri="{C183D7F6-B498-43B3-948B-1728B52AA6E4}">
                <adec:decorative xmlns:adec="http://schemas.microsoft.com/office/drawing/2017/decorative" val="1"/>
              </a:ext>
            </a:extLst>
          </p:cNvPr>
          <p:cNvSpPr/>
          <p:nvPr/>
        </p:nvSpPr>
        <p:spPr>
          <a:xfrm>
            <a:off x="5091942" y="5368989"/>
            <a:ext cx="472117"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Garamond" panose="02020404030301010803" pitchFamily="18" charset="0"/>
                <a:ea typeface="Adobe Gothic Std B" panose="020B0800000000000000" pitchFamily="34" charset="-128"/>
              </a:rPr>
              <a:t>f2</a:t>
            </a:r>
          </a:p>
        </p:txBody>
      </p:sp>
      <p:sp>
        <p:nvSpPr>
          <p:cNvPr id="77" name="Oval 76">
            <a:extLst>
              <a:ext uri="{FF2B5EF4-FFF2-40B4-BE49-F238E27FC236}">
                <a16:creationId xmlns:a16="http://schemas.microsoft.com/office/drawing/2014/main" id="{ECF7AF92-F7F2-F84F-90E4-E77EF80E164F}"/>
              </a:ext>
              <a:ext uri="{C183D7F6-B498-43B3-948B-1728B52AA6E4}">
                <adec:decorative xmlns:adec="http://schemas.microsoft.com/office/drawing/2017/decorative" val="1"/>
              </a:ext>
            </a:extLst>
          </p:cNvPr>
          <p:cNvSpPr/>
          <p:nvPr/>
        </p:nvSpPr>
        <p:spPr>
          <a:xfrm>
            <a:off x="5574347" y="5377897"/>
            <a:ext cx="472117"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Garamond" panose="02020404030301010803" pitchFamily="18" charset="0"/>
                <a:ea typeface="Adobe Gothic Std B" panose="020B0800000000000000" pitchFamily="34" charset="-128"/>
              </a:rPr>
              <a:t>f4</a:t>
            </a:r>
          </a:p>
        </p:txBody>
      </p:sp>
      <p:grpSp>
        <p:nvGrpSpPr>
          <p:cNvPr id="78" name="Group 77">
            <a:extLst>
              <a:ext uri="{FF2B5EF4-FFF2-40B4-BE49-F238E27FC236}">
                <a16:creationId xmlns:a16="http://schemas.microsoft.com/office/drawing/2014/main" id="{50155688-07E2-D04D-94CB-A2A94A13C9B7}"/>
              </a:ext>
            </a:extLst>
          </p:cNvPr>
          <p:cNvGrpSpPr/>
          <p:nvPr/>
        </p:nvGrpSpPr>
        <p:grpSpPr>
          <a:xfrm>
            <a:off x="2511831" y="5947505"/>
            <a:ext cx="910385" cy="472117"/>
            <a:chOff x="5126687" y="1915677"/>
            <a:chExt cx="910385" cy="472117"/>
          </a:xfrm>
        </p:grpSpPr>
        <p:sp>
          <p:nvSpPr>
            <p:cNvPr id="79" name="Oval 78">
              <a:extLst>
                <a:ext uri="{FF2B5EF4-FFF2-40B4-BE49-F238E27FC236}">
                  <a16:creationId xmlns:a16="http://schemas.microsoft.com/office/drawing/2014/main" id="{B1583583-2A9F-C643-8CDE-3E80663B68FB}"/>
                </a:ext>
                <a:ext uri="{C183D7F6-B498-43B3-948B-1728B52AA6E4}">
                  <adec:decorative xmlns:adec="http://schemas.microsoft.com/office/drawing/2017/decorative" val="1"/>
                </a:ext>
              </a:extLst>
            </p:cNvPr>
            <p:cNvSpPr/>
            <p:nvPr/>
          </p:nvSpPr>
          <p:spPr>
            <a:xfrm>
              <a:off x="5126687" y="1915677"/>
              <a:ext cx="472118"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Garamond" panose="02020404030301010803" pitchFamily="18" charset="0"/>
                  <a:ea typeface="Adobe Gothic Std B" panose="020B0800000000000000" pitchFamily="34" charset="-128"/>
                </a:rPr>
                <a:t>f3</a:t>
              </a:r>
            </a:p>
          </p:txBody>
        </p:sp>
        <p:sp>
          <p:nvSpPr>
            <p:cNvPr id="80" name="Oval 79">
              <a:extLst>
                <a:ext uri="{FF2B5EF4-FFF2-40B4-BE49-F238E27FC236}">
                  <a16:creationId xmlns:a16="http://schemas.microsoft.com/office/drawing/2014/main" id="{75E75C00-7051-D746-9064-76B20A5BFBDC}"/>
                </a:ext>
                <a:ext uri="{C183D7F6-B498-43B3-948B-1728B52AA6E4}">
                  <adec:decorative xmlns:adec="http://schemas.microsoft.com/office/drawing/2017/decorative" val="1"/>
                </a:ext>
              </a:extLst>
            </p:cNvPr>
            <p:cNvSpPr/>
            <p:nvPr/>
          </p:nvSpPr>
          <p:spPr>
            <a:xfrm>
              <a:off x="5564954" y="1915677"/>
              <a:ext cx="472118" cy="472117"/>
            </a:xfrm>
            <a:prstGeom prst="ellipse">
              <a:avLst/>
            </a:prstGeom>
            <a:solidFill>
              <a:srgbClr val="0070D4"/>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Garamond" panose="02020404030301010803" pitchFamily="18" charset="0"/>
                  <a:ea typeface="Adobe Gothic Std B" panose="020B0800000000000000" pitchFamily="34" charset="-128"/>
                </a:rPr>
                <a:t>f4</a:t>
              </a:r>
            </a:p>
          </p:txBody>
        </p:sp>
      </p:grpSp>
      <p:sp>
        <p:nvSpPr>
          <p:cNvPr id="81" name="Rectangle 80">
            <a:extLst>
              <a:ext uri="{FF2B5EF4-FFF2-40B4-BE49-F238E27FC236}">
                <a16:creationId xmlns:a16="http://schemas.microsoft.com/office/drawing/2014/main" id="{BFF65812-AEDA-5C4D-A967-8202C3EFB4E8}"/>
              </a:ext>
            </a:extLst>
          </p:cNvPr>
          <p:cNvSpPr/>
          <p:nvPr/>
        </p:nvSpPr>
        <p:spPr>
          <a:xfrm>
            <a:off x="7545231" y="5449083"/>
            <a:ext cx="174623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Garamond" panose="02020404030301010803" pitchFamily="18" charset="0"/>
                <a:cs typeface="Segoe UI Light" panose="020B0502040204020203" pitchFamily="34" charset="0"/>
              </a:rPr>
              <a:t>Target Domain</a:t>
            </a:r>
          </a:p>
        </p:txBody>
      </p:sp>
      <p:cxnSp>
        <p:nvCxnSpPr>
          <p:cNvPr id="82" name="Straight Connector 81">
            <a:extLst>
              <a:ext uri="{FF2B5EF4-FFF2-40B4-BE49-F238E27FC236}">
                <a16:creationId xmlns:a16="http://schemas.microsoft.com/office/drawing/2014/main" id="{BCE12CE4-06FF-4F4D-A71C-DEE2702008C4}"/>
              </a:ext>
            </a:extLst>
          </p:cNvPr>
          <p:cNvCxnSpPr/>
          <p:nvPr/>
        </p:nvCxnSpPr>
        <p:spPr>
          <a:xfrm>
            <a:off x="3506298" y="4748062"/>
            <a:ext cx="0" cy="1671560"/>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F80C64E8-7F3C-8642-A3BC-9F9B48D57D35}"/>
              </a:ext>
            </a:extLst>
          </p:cNvPr>
          <p:cNvSpPr/>
          <p:nvPr/>
        </p:nvSpPr>
        <p:spPr>
          <a:xfrm>
            <a:off x="3677777" y="6486347"/>
            <a:ext cx="27033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Garamond" panose="02020404030301010803" pitchFamily="18" charset="0"/>
                <a:cs typeface="Segoe UI Light" panose="020B0502040204020203" pitchFamily="34" charset="0"/>
              </a:rPr>
              <a:t>multiple continuous outputs</a:t>
            </a:r>
            <a:endParaRPr kumimoji="0" lang="en-US" sz="1800" b="0" i="0" u="none" strike="noStrike" kern="1200" cap="none" spc="0" normalizeH="0" baseline="0" noProof="0" dirty="0">
              <a:ln>
                <a:noFill/>
              </a:ln>
              <a:effectLst/>
              <a:uLnTx/>
              <a:uFillTx/>
              <a:latin typeface="Garamond" panose="02020404030301010803" pitchFamily="18" charset="0"/>
            </a:endParaRPr>
          </a:p>
        </p:txBody>
      </p:sp>
      <p:grpSp>
        <p:nvGrpSpPr>
          <p:cNvPr id="84" name="Group 83">
            <a:extLst>
              <a:ext uri="{FF2B5EF4-FFF2-40B4-BE49-F238E27FC236}">
                <a16:creationId xmlns:a16="http://schemas.microsoft.com/office/drawing/2014/main" id="{FC2F1E08-79C5-5446-8772-16E86B204422}"/>
              </a:ext>
            </a:extLst>
          </p:cNvPr>
          <p:cNvGrpSpPr/>
          <p:nvPr/>
        </p:nvGrpSpPr>
        <p:grpSpPr>
          <a:xfrm>
            <a:off x="3563467" y="4826876"/>
            <a:ext cx="738179" cy="369332"/>
            <a:chOff x="5353262" y="4299063"/>
            <a:chExt cx="738179" cy="369332"/>
          </a:xfrm>
        </p:grpSpPr>
        <p:sp>
          <p:nvSpPr>
            <p:cNvPr id="85" name="Rectangle 84">
              <a:extLst>
                <a:ext uri="{FF2B5EF4-FFF2-40B4-BE49-F238E27FC236}">
                  <a16:creationId xmlns:a16="http://schemas.microsoft.com/office/drawing/2014/main" id="{753E8784-533D-8145-B9F4-2761F84E70E2}"/>
                </a:ext>
              </a:extLst>
            </p:cNvPr>
            <p:cNvSpPr/>
            <p:nvPr/>
          </p:nvSpPr>
          <p:spPr>
            <a:xfrm>
              <a:off x="5353262" y="4299063"/>
              <a:ext cx="3994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aramond" panose="02020404030301010803" pitchFamily="18" charset="0"/>
                </a:rPr>
                <a:t>y1</a:t>
              </a: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ndParaRPr>
            </a:p>
          </p:txBody>
        </p:sp>
        <p:sp>
          <p:nvSpPr>
            <p:cNvPr id="86" name="Rectangle 85">
              <a:extLst>
                <a:ext uri="{FF2B5EF4-FFF2-40B4-BE49-F238E27FC236}">
                  <a16:creationId xmlns:a16="http://schemas.microsoft.com/office/drawing/2014/main" id="{E3785E42-8305-3946-B055-B58C8D37D19A}"/>
                </a:ext>
              </a:extLst>
            </p:cNvPr>
            <p:cNvSpPr/>
            <p:nvPr/>
          </p:nvSpPr>
          <p:spPr>
            <a:xfrm>
              <a:off x="5691973" y="4299063"/>
              <a:ext cx="3994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Garamond" panose="02020404030301010803" pitchFamily="18" charset="0"/>
                </a:rPr>
                <a:t>y2</a:t>
              </a:r>
              <a:endParaRPr kumimoji="0" lang="en-US" sz="1800" b="0" i="0" u="none" strike="noStrike" kern="1200" cap="none" spc="0" normalizeH="0" baseline="0" noProof="0">
                <a:ln>
                  <a:noFill/>
                </a:ln>
                <a:solidFill>
                  <a:prstClr val="black"/>
                </a:solidFill>
                <a:effectLst/>
                <a:uLnTx/>
                <a:uFillTx/>
                <a:latin typeface="Garamond" panose="02020404030301010803" pitchFamily="18" charset="0"/>
              </a:endParaRPr>
            </a:p>
          </p:txBody>
        </p:sp>
      </p:grpSp>
      <p:grpSp>
        <p:nvGrpSpPr>
          <p:cNvPr id="87" name="Group 86">
            <a:extLst>
              <a:ext uri="{FF2B5EF4-FFF2-40B4-BE49-F238E27FC236}">
                <a16:creationId xmlns:a16="http://schemas.microsoft.com/office/drawing/2014/main" id="{07704044-8FE3-B84F-A9D4-83AF8965F57D}"/>
              </a:ext>
            </a:extLst>
          </p:cNvPr>
          <p:cNvGrpSpPr/>
          <p:nvPr/>
        </p:nvGrpSpPr>
        <p:grpSpPr>
          <a:xfrm>
            <a:off x="3563467" y="5998897"/>
            <a:ext cx="738179" cy="369332"/>
            <a:chOff x="5353262" y="5471084"/>
            <a:chExt cx="738179" cy="369332"/>
          </a:xfrm>
        </p:grpSpPr>
        <p:sp>
          <p:nvSpPr>
            <p:cNvPr id="88" name="Rectangle 87">
              <a:extLst>
                <a:ext uri="{FF2B5EF4-FFF2-40B4-BE49-F238E27FC236}">
                  <a16:creationId xmlns:a16="http://schemas.microsoft.com/office/drawing/2014/main" id="{782924C1-D5C6-A94A-ADF1-CCE033E41E37}"/>
                </a:ext>
              </a:extLst>
            </p:cNvPr>
            <p:cNvSpPr/>
            <p:nvPr/>
          </p:nvSpPr>
          <p:spPr>
            <a:xfrm>
              <a:off x="5353262" y="5471084"/>
              <a:ext cx="3994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Garamond" panose="02020404030301010803" pitchFamily="18" charset="0"/>
                </a:rPr>
                <a:t>y1</a:t>
              </a:r>
              <a:endParaRPr kumimoji="0" lang="en-US" sz="1800" b="0" i="0" u="none" strike="noStrike" kern="1200" cap="none" spc="0" normalizeH="0" baseline="0" noProof="0">
                <a:ln>
                  <a:noFill/>
                </a:ln>
                <a:solidFill>
                  <a:prstClr val="black"/>
                </a:solidFill>
                <a:effectLst/>
                <a:uLnTx/>
                <a:uFillTx/>
                <a:latin typeface="Garamond" panose="02020404030301010803" pitchFamily="18" charset="0"/>
              </a:endParaRPr>
            </a:p>
          </p:txBody>
        </p:sp>
        <p:sp>
          <p:nvSpPr>
            <p:cNvPr id="89" name="Rectangle 88">
              <a:extLst>
                <a:ext uri="{FF2B5EF4-FFF2-40B4-BE49-F238E27FC236}">
                  <a16:creationId xmlns:a16="http://schemas.microsoft.com/office/drawing/2014/main" id="{C90A9B26-95A5-F545-8557-07476D08BAA0}"/>
                </a:ext>
              </a:extLst>
            </p:cNvPr>
            <p:cNvSpPr/>
            <p:nvPr/>
          </p:nvSpPr>
          <p:spPr>
            <a:xfrm>
              <a:off x="5691973" y="5471084"/>
              <a:ext cx="3994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Garamond" panose="02020404030301010803" pitchFamily="18" charset="0"/>
                </a:rPr>
                <a:t>y2</a:t>
              </a:r>
              <a:endParaRPr kumimoji="0" lang="en-US" sz="1800" b="0" i="0" u="none" strike="noStrike" kern="1200" cap="none" spc="0" normalizeH="0" baseline="0" noProof="0">
                <a:ln>
                  <a:noFill/>
                </a:ln>
                <a:solidFill>
                  <a:prstClr val="black"/>
                </a:solidFill>
                <a:effectLst/>
                <a:uLnTx/>
                <a:uFillTx/>
                <a:latin typeface="Garamond" panose="02020404030301010803" pitchFamily="18" charset="0"/>
              </a:endParaRPr>
            </a:p>
          </p:txBody>
        </p:sp>
      </p:grpSp>
      <p:sp>
        <p:nvSpPr>
          <p:cNvPr id="91" name="Rectangle 90">
            <a:extLst>
              <a:ext uri="{FF2B5EF4-FFF2-40B4-BE49-F238E27FC236}">
                <a16:creationId xmlns:a16="http://schemas.microsoft.com/office/drawing/2014/main" id="{2E1C3ABF-201D-774C-8617-8BE6CCAD0E6E}"/>
              </a:ext>
            </a:extLst>
          </p:cNvPr>
          <p:cNvSpPr/>
          <p:nvPr/>
        </p:nvSpPr>
        <p:spPr>
          <a:xfrm>
            <a:off x="6671832" y="5436343"/>
            <a:ext cx="74251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latin typeface="Garamond" panose="02020404030301010803" pitchFamily="18" charset="0"/>
              </a:rPr>
              <a:t>y1</a:t>
            </a:r>
            <a:r>
              <a:rPr kumimoji="0" lang="en-US" sz="1800" b="1" i="0" u="none" strike="noStrike" kern="1200" cap="none" spc="0" normalizeH="0" baseline="0" noProof="0" dirty="0">
                <a:ln>
                  <a:noFill/>
                </a:ln>
                <a:solidFill>
                  <a:prstClr val="white"/>
                </a:solidFill>
                <a:effectLst/>
                <a:uLnTx/>
                <a:uFillTx/>
                <a:latin typeface="Garamond" panose="02020404030301010803" pitchFamily="18" charset="0"/>
              </a:rPr>
              <a:t>  y2</a:t>
            </a: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ndParaRPr>
          </a:p>
        </p:txBody>
      </p:sp>
      <p:cxnSp>
        <p:nvCxnSpPr>
          <p:cNvPr id="93" name="Straight Connector 92">
            <a:extLst>
              <a:ext uri="{FF2B5EF4-FFF2-40B4-BE49-F238E27FC236}">
                <a16:creationId xmlns:a16="http://schemas.microsoft.com/office/drawing/2014/main" id="{E5248F9E-0357-2441-8AF7-D8E8A2141BD5}"/>
              </a:ext>
            </a:extLst>
          </p:cNvPr>
          <p:cNvCxnSpPr>
            <a:cxnSpLocks/>
          </p:cNvCxnSpPr>
          <p:nvPr/>
        </p:nvCxnSpPr>
        <p:spPr>
          <a:xfrm>
            <a:off x="6674733" y="5237214"/>
            <a:ext cx="0" cy="710291"/>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6E3A0FDD-C64F-C446-9A6B-9812A65AF487}"/>
              </a:ext>
              <a:ext uri="{C183D7F6-B498-43B3-948B-1728B52AA6E4}">
                <adec:decorative xmlns:adec="http://schemas.microsoft.com/office/drawing/2017/decorative" val="1"/>
              </a:ext>
            </a:extLst>
          </p:cNvPr>
          <p:cNvSpPr/>
          <p:nvPr/>
        </p:nvSpPr>
        <p:spPr>
          <a:xfrm>
            <a:off x="6068827" y="5400233"/>
            <a:ext cx="472117" cy="472117"/>
          </a:xfrm>
          <a:prstGeom prst="rect">
            <a:avLst/>
          </a:prstGeom>
          <a:solidFill>
            <a:srgbClr val="A1517C"/>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kern="0" dirty="0">
                <a:solidFill>
                  <a:prstClr val="white"/>
                </a:solidFill>
                <a:latin typeface="Garamond" panose="02020404030301010803" pitchFamily="18" charset="0"/>
              </a:rPr>
              <a:t>g1</a:t>
            </a:r>
            <a:endParaRPr kumimoji="0" lang="en-US" sz="1700" b="0" i="0" u="none" strike="noStrike" kern="0" cap="none" spc="0" normalizeH="0" baseline="0" noProof="0" dirty="0">
              <a:ln>
                <a:noFill/>
              </a:ln>
              <a:solidFill>
                <a:prstClr val="white"/>
              </a:solidFill>
              <a:effectLst/>
              <a:uLnTx/>
              <a:uFillTx/>
              <a:latin typeface="Garamond" panose="02020404030301010803" pitchFamily="18" charset="0"/>
            </a:endParaRPr>
          </a:p>
        </p:txBody>
      </p:sp>
      <p:sp>
        <p:nvSpPr>
          <p:cNvPr id="98" name="Rectangle 97">
            <a:extLst>
              <a:ext uri="{FF2B5EF4-FFF2-40B4-BE49-F238E27FC236}">
                <a16:creationId xmlns:a16="http://schemas.microsoft.com/office/drawing/2014/main" id="{E13FD519-B0C0-6C49-967E-D9490C10B8C8}"/>
              </a:ext>
            </a:extLst>
          </p:cNvPr>
          <p:cNvSpPr/>
          <p:nvPr/>
        </p:nvSpPr>
        <p:spPr>
          <a:xfrm>
            <a:off x="258738" y="978589"/>
            <a:ext cx="8206567" cy="707886"/>
          </a:xfrm>
          <a:prstGeom prst="rect">
            <a:avLst/>
          </a:prstGeom>
        </p:spPr>
        <p:txBody>
          <a:bodyPr wrap="square">
            <a:spAutoFit/>
          </a:bodyPr>
          <a:lstStyle/>
          <a:p>
            <a:pPr marL="285750" lvl="0" indent="-285750">
              <a:spcBef>
                <a:spcPts val="300"/>
              </a:spcBef>
              <a:buFont typeface="Arial" panose="020B0604020202020204" pitchFamily="34" charset="0"/>
              <a:buChar char="•"/>
              <a:defRPr/>
            </a:pPr>
            <a:r>
              <a:rPr lang="en-US" sz="2000" b="1" dirty="0">
                <a:latin typeface="Garamond" panose="02020404030301010803" pitchFamily="18" charset="0"/>
              </a:rPr>
              <a:t>Cross-Domain knowledge transfer between more heterogeneous source domains and a target domain (classification)</a:t>
            </a:r>
          </a:p>
        </p:txBody>
      </p:sp>
      <p:sp>
        <p:nvSpPr>
          <p:cNvPr id="99" name="Rectangle 98">
            <a:extLst>
              <a:ext uri="{FF2B5EF4-FFF2-40B4-BE49-F238E27FC236}">
                <a16:creationId xmlns:a16="http://schemas.microsoft.com/office/drawing/2014/main" id="{3432C9CF-F0EA-C44B-8DCE-9257D97E5C10}"/>
              </a:ext>
            </a:extLst>
          </p:cNvPr>
          <p:cNvSpPr/>
          <p:nvPr/>
        </p:nvSpPr>
        <p:spPr>
          <a:xfrm>
            <a:off x="2379520" y="3403993"/>
            <a:ext cx="27673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Garamond" panose="02020404030301010803" pitchFamily="18" charset="0"/>
                <a:cs typeface="Segoe UI Light" panose="020B0502040204020203" pitchFamily="34" charset="0"/>
              </a:rPr>
              <a:t>Heterogeneous feature space</a:t>
            </a:r>
          </a:p>
        </p:txBody>
      </p:sp>
      <p:sp>
        <p:nvSpPr>
          <p:cNvPr id="100" name="Rectangle 99">
            <a:extLst>
              <a:ext uri="{FF2B5EF4-FFF2-40B4-BE49-F238E27FC236}">
                <a16:creationId xmlns:a16="http://schemas.microsoft.com/office/drawing/2014/main" id="{736C24CC-0556-6B4F-B051-EC935565E1A1}"/>
              </a:ext>
            </a:extLst>
          </p:cNvPr>
          <p:cNvSpPr/>
          <p:nvPr/>
        </p:nvSpPr>
        <p:spPr>
          <a:xfrm>
            <a:off x="200389" y="3913081"/>
            <a:ext cx="8491790" cy="707886"/>
          </a:xfrm>
          <a:prstGeom prst="rect">
            <a:avLst/>
          </a:prstGeom>
        </p:spPr>
        <p:txBody>
          <a:bodyPr wrap="square">
            <a:spAutoFit/>
          </a:bodyPr>
          <a:lstStyle/>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effectLst/>
                <a:uLnTx/>
                <a:uFillTx/>
                <a:latin typeface="Garamond" panose="02020404030301010803" pitchFamily="18" charset="0"/>
              </a:rPr>
              <a:t>Cross-Domain knowledge transfer with multiple continuous outputs y1, y2 (regression)</a:t>
            </a:r>
          </a:p>
        </p:txBody>
      </p:sp>
    </p:spTree>
    <p:extLst>
      <p:ext uri="{BB962C8B-B14F-4D97-AF65-F5344CB8AC3E}">
        <p14:creationId xmlns:p14="http://schemas.microsoft.com/office/powerpoint/2010/main" val="162482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FF09611B-FD97-2240-A46D-A1E1376D5DF6}"/>
              </a:ext>
            </a:extLst>
          </p:cNvPr>
          <p:cNvSpPr txBox="1">
            <a:spLocks noChangeArrowheads="1"/>
          </p:cNvSpPr>
          <p:nvPr/>
        </p:nvSpPr>
        <p:spPr bwMode="auto">
          <a:xfrm>
            <a:off x="370205" y="185784"/>
            <a:ext cx="6030595" cy="56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lr>
                <a:srgbClr val="0066FF"/>
              </a:buClr>
              <a:buSzPct val="60000"/>
              <a:buFont typeface="Wingdings" panose="05000000000000000000" pitchFamily="2" charset="2"/>
              <a:buChar char="n"/>
              <a:defRPr kumimoji="1" sz="2800">
                <a:solidFill>
                  <a:schemeClr val="bg1"/>
                </a:solidFill>
                <a:latin typeface="Arial"/>
                <a:ea typeface="Geneva" pitchFamily="-108" charset="-70"/>
                <a:cs typeface="Arial"/>
              </a:defRPr>
            </a:lvl1pPr>
            <a:lvl2pPr marL="742950" indent="-285750" algn="l" rtl="0" eaLnBrk="0" fontAlgn="base" hangingPunct="0">
              <a:spcBef>
                <a:spcPct val="20000"/>
              </a:spcBef>
              <a:spcAft>
                <a:spcPct val="0"/>
              </a:spcAft>
              <a:buClr>
                <a:schemeClr val="accent1"/>
              </a:buClr>
              <a:buSzPct val="65000"/>
              <a:buFont typeface="Wingdings" panose="05000000000000000000" pitchFamily="2" charset="2"/>
              <a:buChar char="u"/>
              <a:defRPr kumimoji="1" sz="3600">
                <a:solidFill>
                  <a:srgbClr val="0066FF"/>
                </a:solidFill>
                <a:latin typeface="Arial"/>
                <a:ea typeface="Geneva" pitchFamily="-108" charset="-70"/>
                <a:cs typeface="Arial"/>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
              <a:defRPr kumimoji="1" sz="3200">
                <a:solidFill>
                  <a:schemeClr val="accent1"/>
                </a:solidFill>
                <a:latin typeface="Arial"/>
                <a:ea typeface="Geneva" pitchFamily="-108" charset="-70"/>
                <a:cs typeface="Arial"/>
              </a:defRPr>
            </a:lvl3pPr>
            <a:lvl4pPr marL="1562100" indent="-228600" algn="l" rtl="0" eaLnBrk="0" fontAlgn="base" hangingPunct="0">
              <a:spcBef>
                <a:spcPct val="20000"/>
              </a:spcBef>
              <a:spcAft>
                <a:spcPct val="0"/>
              </a:spcAft>
              <a:buClr>
                <a:schemeClr val="accent1"/>
              </a:buClr>
              <a:buSzPct val="100000"/>
              <a:buFont typeface="Times" panose="02020603050405020304" pitchFamily="18" charset="0"/>
              <a:buChar char="•"/>
              <a:defRPr kumimoji="1" sz="2800">
                <a:solidFill>
                  <a:schemeClr val="accent1"/>
                </a:solidFill>
                <a:latin typeface="Arial"/>
                <a:ea typeface="Geneva" pitchFamily="-108" charset="-70"/>
                <a:cs typeface="Arial"/>
              </a:defRPr>
            </a:lvl4pPr>
            <a:lvl5pPr marL="1981200" indent="-228600" algn="l" rtl="0" eaLnBrk="0" fontAlgn="base" hangingPunct="0">
              <a:spcBef>
                <a:spcPct val="20000"/>
              </a:spcBef>
              <a:spcAft>
                <a:spcPct val="0"/>
              </a:spcAft>
              <a:buClr>
                <a:srgbClr val="0066FF"/>
              </a:buClr>
              <a:buSzPct val="100000"/>
              <a:buChar char="–"/>
              <a:defRPr kumimoji="1" sz="2400">
                <a:solidFill>
                  <a:schemeClr val="bg1"/>
                </a:solidFill>
                <a:latin typeface="Arial"/>
                <a:ea typeface="Geneva" pitchFamily="-108" charset="-70"/>
                <a:cs typeface="Arial"/>
              </a:defRPr>
            </a:lvl5pPr>
            <a:lvl6pPr marL="24384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6pPr>
            <a:lvl7pPr marL="28956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7pPr>
            <a:lvl8pPr marL="33528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8pPr>
            <a:lvl9pPr marL="38100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9pPr>
          </a:lstStyle>
          <a:p>
            <a:pPr marL="0" indent="0" eaLnBrk="1" hangingPunct="1">
              <a:buNone/>
              <a:defRPr/>
            </a:pPr>
            <a:r>
              <a:rPr lang="en-AU" sz="3200" b="1" dirty="0">
                <a:latin typeface="Arial" panose="020B0604020202020204" pitchFamily="34" charset="0"/>
                <a:cs typeface="Arial" panose="020B0604020202020204" pitchFamily="34" charset="0"/>
              </a:rPr>
              <a:t>Open Set Domain Adaptation</a:t>
            </a:r>
            <a:endParaRPr kumimoji="0" lang="en-US" altLang="en-US" sz="3200" b="1" kern="0" dirty="0">
              <a:latin typeface="Arial" panose="020B0604020202020204" pitchFamily="34" charset="0"/>
              <a:cs typeface="Arial" panose="020B0604020202020204" pitchFamily="34" charset="0"/>
            </a:endParaRPr>
          </a:p>
          <a:p>
            <a:pPr marL="0" indent="0" eaLnBrk="1" hangingPunct="1">
              <a:buFont typeface="Wingdings" panose="05000000000000000000" pitchFamily="2" charset="2"/>
              <a:buNone/>
              <a:defRPr/>
            </a:pPr>
            <a:r>
              <a:rPr kumimoji="0" lang="en-US" altLang="en-US" kern="0" dirty="0">
                <a:latin typeface="Arial" panose="020B0604020202020204" pitchFamily="34" charset="0"/>
                <a:cs typeface="Arial" panose="020B0604020202020204" pitchFamily="34" charset="0"/>
              </a:rPr>
              <a:t>                 </a:t>
            </a:r>
            <a:endParaRPr kumimoji="0" lang="en-US" altLang="en-US" b="1" kern="0" dirty="0">
              <a:solidFill>
                <a:srgbClr val="00B0F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1A26895-4386-B644-81D3-3A9FE1FE7CA5}"/>
              </a:ext>
            </a:extLst>
          </p:cNvPr>
          <p:cNvSpPr txBox="1">
            <a:spLocks/>
          </p:cNvSpPr>
          <p:nvPr/>
        </p:nvSpPr>
        <p:spPr>
          <a:xfrm>
            <a:off x="8228345" y="6088597"/>
            <a:ext cx="55116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7C8072D-26F4-494B-B0DF-A277EA81CC7D}" type="slidenum">
              <a:rPr lang="en-AU" smtClean="0"/>
              <a:pPr/>
              <a:t>22</a:t>
            </a:fld>
            <a:endParaRPr lang="en-AU"/>
          </a:p>
        </p:txBody>
      </p:sp>
      <p:sp>
        <p:nvSpPr>
          <p:cNvPr id="6" name="Rectangle 5">
            <a:extLst>
              <a:ext uri="{FF2B5EF4-FFF2-40B4-BE49-F238E27FC236}">
                <a16:creationId xmlns:a16="http://schemas.microsoft.com/office/drawing/2014/main" id="{D439B5A6-9251-A94C-BE54-814F74474154}"/>
              </a:ext>
            </a:extLst>
          </p:cNvPr>
          <p:cNvSpPr/>
          <p:nvPr/>
        </p:nvSpPr>
        <p:spPr>
          <a:xfrm>
            <a:off x="-114943" y="1504302"/>
            <a:ext cx="8343288" cy="924420"/>
          </a:xfrm>
          <a:prstGeom prst="rect">
            <a:avLst/>
          </a:prstGeom>
        </p:spPr>
        <p:txBody>
          <a:bodyPr wrap="square">
            <a:spAutoFit/>
          </a:bodyPr>
          <a:lstStyle/>
          <a:p>
            <a:pPr algn="just">
              <a:lnSpc>
                <a:spcPct val="200000"/>
              </a:lnSpc>
            </a:pPr>
            <a:r>
              <a:rPr lang="en-US" sz="3200" kern="0" dirty="0">
                <a:solidFill>
                  <a:srgbClr val="009999"/>
                </a:solidFill>
                <a:latin typeface="Arial" panose="020B0604020202020204" pitchFamily="34" charset="0"/>
                <a:cs typeface="Arial" panose="020B0604020202020204" pitchFamily="34" charset="0"/>
              </a:rPr>
              <a:t>   </a:t>
            </a:r>
            <a:endParaRPr lang="en-AU" sz="3200" kern="0" dirty="0">
              <a:solidFill>
                <a:srgbClr val="009999"/>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CAC6987-3D3B-DE40-A829-60A917105AEE}"/>
              </a:ext>
            </a:extLst>
          </p:cNvPr>
          <p:cNvSpPr/>
          <p:nvPr/>
        </p:nvSpPr>
        <p:spPr>
          <a:xfrm>
            <a:off x="58610" y="3661928"/>
            <a:ext cx="2645227" cy="584775"/>
          </a:xfrm>
          <a:prstGeom prst="rect">
            <a:avLst/>
          </a:prstGeom>
        </p:spPr>
        <p:txBody>
          <a:bodyPr wrap="square">
            <a:spAutoFit/>
          </a:bodyPr>
          <a:lstStyle/>
          <a:p>
            <a:r>
              <a:rPr lang="en-US" sz="3200" kern="0" dirty="0">
                <a:solidFill>
                  <a:srgbClr val="009999"/>
                </a:solidFill>
                <a:latin typeface="Arial" panose="020B0604020202020204" pitchFamily="34" charset="0"/>
                <a:cs typeface="Arial" panose="020B0604020202020204" pitchFamily="34" charset="0"/>
              </a:rPr>
              <a:t>   </a:t>
            </a:r>
            <a:endParaRPr lang="en-AU" sz="3200" dirty="0"/>
          </a:p>
        </p:txBody>
      </p:sp>
      <p:sp>
        <p:nvSpPr>
          <p:cNvPr id="8" name="TextBox 7">
            <a:extLst>
              <a:ext uri="{FF2B5EF4-FFF2-40B4-BE49-F238E27FC236}">
                <a16:creationId xmlns:a16="http://schemas.microsoft.com/office/drawing/2014/main" id="{C882E463-31A0-6848-B3D8-C2D7591111DB}"/>
              </a:ext>
            </a:extLst>
          </p:cNvPr>
          <p:cNvSpPr txBox="1"/>
          <p:nvPr/>
        </p:nvSpPr>
        <p:spPr>
          <a:xfrm>
            <a:off x="370205" y="1425029"/>
            <a:ext cx="2157533" cy="369332"/>
          </a:xfrm>
          <a:prstGeom prst="rect">
            <a:avLst/>
          </a:prstGeom>
          <a:noFill/>
        </p:spPr>
        <p:txBody>
          <a:bodyPr wrap="square" rtlCol="0">
            <a:spAutoFit/>
          </a:bodyPr>
          <a:lstStyle/>
          <a:p>
            <a:r>
              <a:rPr lang="en-AU" dirty="0"/>
              <a:t>  </a:t>
            </a:r>
          </a:p>
        </p:txBody>
      </p:sp>
      <p:sp>
        <p:nvSpPr>
          <p:cNvPr id="9" name="TextBox 8">
            <a:extLst>
              <a:ext uri="{FF2B5EF4-FFF2-40B4-BE49-F238E27FC236}">
                <a16:creationId xmlns:a16="http://schemas.microsoft.com/office/drawing/2014/main" id="{7A47A541-687B-5F42-B1D3-75C659C011D5}"/>
              </a:ext>
            </a:extLst>
          </p:cNvPr>
          <p:cNvSpPr txBox="1"/>
          <p:nvPr/>
        </p:nvSpPr>
        <p:spPr>
          <a:xfrm>
            <a:off x="370205" y="1555192"/>
            <a:ext cx="7608681" cy="369332"/>
          </a:xfrm>
          <a:prstGeom prst="rect">
            <a:avLst/>
          </a:prstGeom>
          <a:noFill/>
        </p:spPr>
        <p:txBody>
          <a:bodyPr wrap="square" rtlCol="0">
            <a:spAutoFit/>
          </a:bodyPr>
          <a:lstStyle/>
          <a:p>
            <a:r>
              <a:rPr lang="en-AU" dirty="0">
                <a:solidFill>
                  <a:srgbClr val="FF0000"/>
                </a:solidFill>
              </a:rPr>
              <a:t> </a:t>
            </a:r>
          </a:p>
        </p:txBody>
      </p:sp>
      <p:pic>
        <p:nvPicPr>
          <p:cNvPr id="10" name="Picture 9">
            <a:extLst>
              <a:ext uri="{FF2B5EF4-FFF2-40B4-BE49-F238E27FC236}">
                <a16:creationId xmlns:a16="http://schemas.microsoft.com/office/drawing/2014/main" id="{A530909F-CA07-1C4B-A540-BE84108B6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705" y="2008590"/>
            <a:ext cx="1528766" cy="1021216"/>
          </a:xfrm>
          <a:prstGeom prst="rect">
            <a:avLst/>
          </a:prstGeom>
        </p:spPr>
      </p:pic>
      <p:pic>
        <p:nvPicPr>
          <p:cNvPr id="11" name="Picture 10">
            <a:extLst>
              <a:ext uri="{FF2B5EF4-FFF2-40B4-BE49-F238E27FC236}">
                <a16:creationId xmlns:a16="http://schemas.microsoft.com/office/drawing/2014/main" id="{2408347E-A628-654E-A947-1CDB30CFF8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7342" y="3138640"/>
            <a:ext cx="1513844" cy="996614"/>
          </a:xfrm>
          <a:prstGeom prst="rect">
            <a:avLst/>
          </a:prstGeom>
        </p:spPr>
      </p:pic>
      <p:pic>
        <p:nvPicPr>
          <p:cNvPr id="12" name="Picture 11">
            <a:extLst>
              <a:ext uri="{FF2B5EF4-FFF2-40B4-BE49-F238E27FC236}">
                <a16:creationId xmlns:a16="http://schemas.microsoft.com/office/drawing/2014/main" id="{64699861-441B-874E-A106-36199692B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526" y="2088959"/>
            <a:ext cx="1513845" cy="956366"/>
          </a:xfrm>
          <a:prstGeom prst="rect">
            <a:avLst/>
          </a:prstGeom>
        </p:spPr>
      </p:pic>
      <p:pic>
        <p:nvPicPr>
          <p:cNvPr id="13" name="Picture 12">
            <a:extLst>
              <a:ext uri="{FF2B5EF4-FFF2-40B4-BE49-F238E27FC236}">
                <a16:creationId xmlns:a16="http://schemas.microsoft.com/office/drawing/2014/main" id="{877CCFB5-5ADB-9442-B02C-FD5FF9D5DC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705" y="3134709"/>
            <a:ext cx="1551611" cy="1028786"/>
          </a:xfrm>
          <a:prstGeom prst="rect">
            <a:avLst/>
          </a:prstGeom>
        </p:spPr>
      </p:pic>
      <p:sp>
        <p:nvSpPr>
          <p:cNvPr id="14" name="TextBox 13">
            <a:extLst>
              <a:ext uri="{FF2B5EF4-FFF2-40B4-BE49-F238E27FC236}">
                <a16:creationId xmlns:a16="http://schemas.microsoft.com/office/drawing/2014/main" id="{BE34C215-44A6-734A-9D22-CA01B63C409B}"/>
              </a:ext>
            </a:extLst>
          </p:cNvPr>
          <p:cNvSpPr txBox="1"/>
          <p:nvPr/>
        </p:nvSpPr>
        <p:spPr>
          <a:xfrm>
            <a:off x="728806" y="1503949"/>
            <a:ext cx="1975031" cy="369332"/>
          </a:xfrm>
          <a:prstGeom prst="rect">
            <a:avLst/>
          </a:prstGeom>
          <a:noFill/>
        </p:spPr>
        <p:txBody>
          <a:bodyPr wrap="square" rtlCol="0">
            <a:spAutoFit/>
          </a:bodyPr>
          <a:lstStyle/>
          <a:p>
            <a:r>
              <a:rPr lang="en-AU" dirty="0"/>
              <a:t>Source domain</a:t>
            </a:r>
          </a:p>
        </p:txBody>
      </p:sp>
      <p:sp>
        <p:nvSpPr>
          <p:cNvPr id="15" name="TextBox 14">
            <a:extLst>
              <a:ext uri="{FF2B5EF4-FFF2-40B4-BE49-F238E27FC236}">
                <a16:creationId xmlns:a16="http://schemas.microsoft.com/office/drawing/2014/main" id="{508E7CB3-FE9A-3946-9A7A-ED3973AD3FF6}"/>
              </a:ext>
            </a:extLst>
          </p:cNvPr>
          <p:cNvSpPr txBox="1"/>
          <p:nvPr/>
        </p:nvSpPr>
        <p:spPr>
          <a:xfrm>
            <a:off x="5007608" y="1503949"/>
            <a:ext cx="2230311" cy="369332"/>
          </a:xfrm>
          <a:prstGeom prst="rect">
            <a:avLst/>
          </a:prstGeom>
          <a:noFill/>
        </p:spPr>
        <p:txBody>
          <a:bodyPr wrap="square" rtlCol="0">
            <a:spAutoFit/>
          </a:bodyPr>
          <a:lstStyle/>
          <a:p>
            <a:r>
              <a:rPr lang="en-AU" dirty="0"/>
              <a:t>Target domain</a:t>
            </a:r>
          </a:p>
        </p:txBody>
      </p:sp>
      <p:sp>
        <p:nvSpPr>
          <p:cNvPr id="16" name="Rectangle 15">
            <a:extLst>
              <a:ext uri="{FF2B5EF4-FFF2-40B4-BE49-F238E27FC236}">
                <a16:creationId xmlns:a16="http://schemas.microsoft.com/office/drawing/2014/main" id="{5197DE01-F31B-FF47-AD12-6CEE8031D0CB}"/>
              </a:ext>
            </a:extLst>
          </p:cNvPr>
          <p:cNvSpPr/>
          <p:nvPr/>
        </p:nvSpPr>
        <p:spPr>
          <a:xfrm>
            <a:off x="6778652" y="2244056"/>
            <a:ext cx="1903085" cy="369332"/>
          </a:xfrm>
          <a:prstGeom prst="rect">
            <a:avLst/>
          </a:prstGeom>
        </p:spPr>
        <p:txBody>
          <a:bodyPr wrap="none">
            <a:spAutoFit/>
          </a:bodyPr>
          <a:lstStyle/>
          <a:p>
            <a:pPr lvl="0" defTabSz="914400" eaLnBrk="0" fontAlgn="base" hangingPunct="0">
              <a:spcBef>
                <a:spcPct val="0"/>
              </a:spcBef>
              <a:spcAft>
                <a:spcPct val="0"/>
              </a:spcAft>
            </a:pPr>
            <a:r>
              <a:rPr lang="en-US" altLang="zh-CN" dirty="0">
                <a:solidFill>
                  <a:srgbClr val="212121"/>
                </a:solidFill>
                <a:latin typeface="Arial Unicode MS"/>
                <a:ea typeface="inherit"/>
              </a:rPr>
              <a:t>Chinese alligator</a:t>
            </a:r>
            <a:endParaRPr lang="en-US" altLang="en-US" sz="1400" dirty="0">
              <a:latin typeface="Arial" panose="020B0604020202020204" pitchFamily="34" charset="0"/>
            </a:endParaRPr>
          </a:p>
        </p:txBody>
      </p:sp>
      <p:sp>
        <p:nvSpPr>
          <p:cNvPr id="17" name="Rectangle 16">
            <a:extLst>
              <a:ext uri="{FF2B5EF4-FFF2-40B4-BE49-F238E27FC236}">
                <a16:creationId xmlns:a16="http://schemas.microsoft.com/office/drawing/2014/main" id="{D6BC4710-6350-1F42-8818-9C626C298DA0}"/>
              </a:ext>
            </a:extLst>
          </p:cNvPr>
          <p:cNvSpPr/>
          <p:nvPr/>
        </p:nvSpPr>
        <p:spPr>
          <a:xfrm>
            <a:off x="6778652" y="3368102"/>
            <a:ext cx="1710725" cy="369332"/>
          </a:xfrm>
          <a:prstGeom prst="rect">
            <a:avLst/>
          </a:prstGeom>
        </p:spPr>
        <p:txBody>
          <a:bodyPr wrap="none">
            <a:spAutoFit/>
          </a:bodyPr>
          <a:lstStyle/>
          <a:p>
            <a:r>
              <a:rPr lang="en-AU" dirty="0"/>
              <a:t>Asian </a:t>
            </a:r>
            <a:r>
              <a:rPr lang="en-US" altLang="zh-CN" dirty="0"/>
              <a:t>elephant</a:t>
            </a:r>
            <a:endParaRPr lang="en-AU" dirty="0"/>
          </a:p>
        </p:txBody>
      </p:sp>
      <p:sp>
        <p:nvSpPr>
          <p:cNvPr id="18" name="Rectangle 17">
            <a:extLst>
              <a:ext uri="{FF2B5EF4-FFF2-40B4-BE49-F238E27FC236}">
                <a16:creationId xmlns:a16="http://schemas.microsoft.com/office/drawing/2014/main" id="{7CE7304E-0338-6242-ACDE-E6C432655C05}"/>
              </a:ext>
            </a:extLst>
          </p:cNvPr>
          <p:cNvSpPr/>
          <p:nvPr/>
        </p:nvSpPr>
        <p:spPr>
          <a:xfrm>
            <a:off x="2527738" y="2305218"/>
            <a:ext cx="1759264" cy="369332"/>
          </a:xfrm>
          <a:prstGeom prst="rect">
            <a:avLst/>
          </a:prstGeom>
        </p:spPr>
        <p:txBody>
          <a:bodyPr wrap="none">
            <a:spAutoFit/>
          </a:bodyPr>
          <a:lstStyle/>
          <a:p>
            <a:r>
              <a:rPr lang="en-US" altLang="zh-CN" dirty="0"/>
              <a:t>African crocodile</a:t>
            </a:r>
            <a:endParaRPr lang="en-AU" dirty="0"/>
          </a:p>
        </p:txBody>
      </p:sp>
      <p:sp>
        <p:nvSpPr>
          <p:cNvPr id="19" name="Rectangle 18">
            <a:extLst>
              <a:ext uri="{FF2B5EF4-FFF2-40B4-BE49-F238E27FC236}">
                <a16:creationId xmlns:a16="http://schemas.microsoft.com/office/drawing/2014/main" id="{E3AF43C4-6275-B44A-81CE-1C661908AFDB}"/>
              </a:ext>
            </a:extLst>
          </p:cNvPr>
          <p:cNvSpPr/>
          <p:nvPr/>
        </p:nvSpPr>
        <p:spPr>
          <a:xfrm>
            <a:off x="2492333" y="3449976"/>
            <a:ext cx="1915909" cy="369332"/>
          </a:xfrm>
          <a:prstGeom prst="rect">
            <a:avLst/>
          </a:prstGeom>
        </p:spPr>
        <p:txBody>
          <a:bodyPr wrap="none">
            <a:spAutoFit/>
          </a:bodyPr>
          <a:lstStyle/>
          <a:p>
            <a:r>
              <a:rPr lang="en-US" altLang="zh-CN" dirty="0"/>
              <a:t>African elephant </a:t>
            </a:r>
            <a:endParaRPr lang="en-AU" dirty="0"/>
          </a:p>
        </p:txBody>
      </p:sp>
      <p:pic>
        <p:nvPicPr>
          <p:cNvPr id="20" name="Picture 19">
            <a:extLst>
              <a:ext uri="{FF2B5EF4-FFF2-40B4-BE49-F238E27FC236}">
                <a16:creationId xmlns:a16="http://schemas.microsoft.com/office/drawing/2014/main" id="{FAE3CF18-4E8C-1F4D-B22D-879088F263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47341" y="4379464"/>
            <a:ext cx="1513845" cy="1015096"/>
          </a:xfrm>
          <a:prstGeom prst="rect">
            <a:avLst/>
          </a:prstGeom>
        </p:spPr>
      </p:pic>
      <p:sp>
        <p:nvSpPr>
          <p:cNvPr id="21" name="Rectangle 20">
            <a:extLst>
              <a:ext uri="{FF2B5EF4-FFF2-40B4-BE49-F238E27FC236}">
                <a16:creationId xmlns:a16="http://schemas.microsoft.com/office/drawing/2014/main" id="{AF091DF3-8EC4-4B4F-AB84-09514E4FB70B}"/>
              </a:ext>
            </a:extLst>
          </p:cNvPr>
          <p:cNvSpPr/>
          <p:nvPr/>
        </p:nvSpPr>
        <p:spPr>
          <a:xfrm>
            <a:off x="6726548" y="4693166"/>
            <a:ext cx="2274982" cy="369332"/>
          </a:xfrm>
          <a:prstGeom prst="rect">
            <a:avLst/>
          </a:prstGeom>
        </p:spPr>
        <p:txBody>
          <a:bodyPr wrap="none">
            <a:spAutoFit/>
          </a:bodyPr>
          <a:lstStyle/>
          <a:p>
            <a:r>
              <a:rPr lang="en-US" altLang="zh-CN" dirty="0"/>
              <a:t>South Chinese tiger </a:t>
            </a:r>
            <a:endParaRPr lang="en-AU" dirty="0"/>
          </a:p>
        </p:txBody>
      </p:sp>
      <p:sp>
        <p:nvSpPr>
          <p:cNvPr id="22" name="Arrow: Right 37">
            <a:extLst>
              <a:ext uri="{FF2B5EF4-FFF2-40B4-BE49-F238E27FC236}">
                <a16:creationId xmlns:a16="http://schemas.microsoft.com/office/drawing/2014/main" id="{EF57ABC4-4456-4943-AF8D-133CBDA2A664}"/>
              </a:ext>
            </a:extLst>
          </p:cNvPr>
          <p:cNvSpPr/>
          <p:nvPr/>
        </p:nvSpPr>
        <p:spPr>
          <a:xfrm>
            <a:off x="3472868" y="4135254"/>
            <a:ext cx="1315213" cy="169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F55E5763-71C2-0047-B85F-0EF31FAB6E9F}"/>
              </a:ext>
            </a:extLst>
          </p:cNvPr>
          <p:cNvSpPr txBox="1"/>
          <p:nvPr/>
        </p:nvSpPr>
        <p:spPr>
          <a:xfrm>
            <a:off x="5068422" y="5648898"/>
            <a:ext cx="1817805" cy="369332"/>
          </a:xfrm>
          <a:prstGeom prst="rect">
            <a:avLst/>
          </a:prstGeom>
          <a:noFill/>
        </p:spPr>
        <p:txBody>
          <a:bodyPr wrap="square" rtlCol="0">
            <a:spAutoFit/>
          </a:bodyPr>
          <a:lstStyle/>
          <a:p>
            <a:r>
              <a:rPr lang="en-US" dirty="0">
                <a:solidFill>
                  <a:srgbClr val="FF0000"/>
                </a:solidFill>
              </a:rPr>
              <a:t>Unknown class</a:t>
            </a:r>
            <a:endParaRPr lang="en-AU" dirty="0">
              <a:solidFill>
                <a:srgbClr val="FF0000"/>
              </a:solidFill>
            </a:endParaRPr>
          </a:p>
        </p:txBody>
      </p:sp>
      <p:sp>
        <p:nvSpPr>
          <p:cNvPr id="25" name="Arrow: Right 4">
            <a:extLst>
              <a:ext uri="{FF2B5EF4-FFF2-40B4-BE49-F238E27FC236}">
                <a16:creationId xmlns:a16="http://schemas.microsoft.com/office/drawing/2014/main" id="{B00DFFDB-CF15-5547-8F70-EE8B631C36A2}"/>
              </a:ext>
            </a:extLst>
          </p:cNvPr>
          <p:cNvSpPr/>
          <p:nvPr/>
        </p:nvSpPr>
        <p:spPr>
          <a:xfrm rot="16200000">
            <a:off x="5871666" y="5498401"/>
            <a:ext cx="334462" cy="1677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Arrow Connector 25">
            <a:extLst>
              <a:ext uri="{FF2B5EF4-FFF2-40B4-BE49-F238E27FC236}">
                <a16:creationId xmlns:a16="http://schemas.microsoft.com/office/drawing/2014/main" id="{AA2AF7DB-8CE6-C046-8A93-730BB88D0D70}"/>
              </a:ext>
            </a:extLst>
          </p:cNvPr>
          <p:cNvCxnSpPr/>
          <p:nvPr/>
        </p:nvCxnSpPr>
        <p:spPr>
          <a:xfrm>
            <a:off x="2492333" y="2305218"/>
            <a:ext cx="1200062" cy="53701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3E5EF69-5FD2-5048-84B4-9732D1C053E3}"/>
              </a:ext>
            </a:extLst>
          </p:cNvPr>
          <p:cNvCxnSpPr/>
          <p:nvPr/>
        </p:nvCxnSpPr>
        <p:spPr>
          <a:xfrm flipH="1">
            <a:off x="3887773" y="2367257"/>
            <a:ext cx="1180649" cy="50265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481558-1B87-CD4F-BE94-B3781B98D686}"/>
              </a:ext>
            </a:extLst>
          </p:cNvPr>
          <p:cNvCxnSpPr/>
          <p:nvPr/>
        </p:nvCxnSpPr>
        <p:spPr>
          <a:xfrm flipV="1">
            <a:off x="2645652" y="3127107"/>
            <a:ext cx="1046743" cy="762319"/>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499350-67C2-7646-8536-0286C10F451A}"/>
              </a:ext>
            </a:extLst>
          </p:cNvPr>
          <p:cNvCxnSpPr/>
          <p:nvPr/>
        </p:nvCxnSpPr>
        <p:spPr>
          <a:xfrm flipH="1" flipV="1">
            <a:off x="3866447" y="3087976"/>
            <a:ext cx="1201975" cy="625657"/>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EE134E7-498D-544A-B290-EB2A73F6B5B4}"/>
              </a:ext>
            </a:extLst>
          </p:cNvPr>
          <p:cNvSpPr txBox="1"/>
          <p:nvPr/>
        </p:nvSpPr>
        <p:spPr>
          <a:xfrm>
            <a:off x="2972643" y="2787950"/>
            <a:ext cx="1890261" cy="369332"/>
          </a:xfrm>
          <a:prstGeom prst="rect">
            <a:avLst/>
          </a:prstGeom>
          <a:noFill/>
        </p:spPr>
        <p:txBody>
          <a:bodyPr wrap="square" rtlCol="0">
            <a:spAutoFit/>
          </a:bodyPr>
          <a:lstStyle/>
          <a:p>
            <a:r>
              <a:rPr lang="en-US" dirty="0">
                <a:solidFill>
                  <a:srgbClr val="FF0000"/>
                </a:solidFill>
              </a:rPr>
              <a:t>Shared classes</a:t>
            </a:r>
            <a:endParaRPr lang="en-AU" dirty="0">
              <a:solidFill>
                <a:srgbClr val="FF0000"/>
              </a:solidFill>
            </a:endParaRPr>
          </a:p>
        </p:txBody>
      </p:sp>
      <p:sp>
        <p:nvSpPr>
          <p:cNvPr id="58" name="TextBox 57">
            <a:extLst>
              <a:ext uri="{FF2B5EF4-FFF2-40B4-BE49-F238E27FC236}">
                <a16:creationId xmlns:a16="http://schemas.microsoft.com/office/drawing/2014/main" id="{75E31BD6-5232-384F-9CE9-AC0E72FCE117}"/>
              </a:ext>
            </a:extLst>
          </p:cNvPr>
          <p:cNvSpPr txBox="1"/>
          <p:nvPr/>
        </p:nvSpPr>
        <p:spPr>
          <a:xfrm>
            <a:off x="808705" y="5014799"/>
            <a:ext cx="3137640" cy="1200329"/>
          </a:xfrm>
          <a:prstGeom prst="rect">
            <a:avLst/>
          </a:prstGeom>
          <a:noFill/>
        </p:spPr>
        <p:txBody>
          <a:bodyPr wrap="square" rtlCol="0">
            <a:spAutoFit/>
          </a:bodyPr>
          <a:lstStyle/>
          <a:p>
            <a:r>
              <a:rPr lang="en-AU" dirty="0"/>
              <a:t>Open set domain adaptation is a new problem. Until now, Just few papers have been published.</a:t>
            </a:r>
          </a:p>
        </p:txBody>
      </p:sp>
    </p:spTree>
    <p:extLst>
      <p:ext uri="{BB962C8B-B14F-4D97-AF65-F5344CB8AC3E}">
        <p14:creationId xmlns:p14="http://schemas.microsoft.com/office/powerpoint/2010/main" val="3269067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Image result for thank you for your att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948" y="1800000"/>
            <a:ext cx="4017077" cy="357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61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5266EF2-56EA-2C42-90B4-AA82A0ABD6D3}"/>
              </a:ext>
            </a:extLst>
          </p:cNvPr>
          <p:cNvSpPr txBox="1">
            <a:spLocks noChangeArrowheads="1"/>
          </p:cNvSpPr>
          <p:nvPr/>
        </p:nvSpPr>
        <p:spPr bwMode="auto">
          <a:xfrm>
            <a:off x="232633" y="135684"/>
            <a:ext cx="6479041" cy="56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lr>
                <a:srgbClr val="0066FF"/>
              </a:buClr>
              <a:buSzPct val="60000"/>
              <a:buFont typeface="Wingdings" panose="05000000000000000000" pitchFamily="2" charset="2"/>
              <a:buChar char="n"/>
              <a:defRPr kumimoji="1" sz="2800">
                <a:solidFill>
                  <a:schemeClr val="bg1"/>
                </a:solidFill>
                <a:latin typeface="Arial"/>
                <a:ea typeface="Geneva" pitchFamily="-108" charset="-70"/>
                <a:cs typeface="Arial"/>
              </a:defRPr>
            </a:lvl1pPr>
            <a:lvl2pPr marL="742950" indent="-285750" algn="l" rtl="0" eaLnBrk="0" fontAlgn="base" hangingPunct="0">
              <a:spcBef>
                <a:spcPct val="20000"/>
              </a:spcBef>
              <a:spcAft>
                <a:spcPct val="0"/>
              </a:spcAft>
              <a:buClr>
                <a:schemeClr val="accent1"/>
              </a:buClr>
              <a:buSzPct val="65000"/>
              <a:buFont typeface="Wingdings" panose="05000000000000000000" pitchFamily="2" charset="2"/>
              <a:buChar char="u"/>
              <a:defRPr kumimoji="1" sz="3600">
                <a:solidFill>
                  <a:srgbClr val="0066FF"/>
                </a:solidFill>
                <a:latin typeface="Arial"/>
                <a:ea typeface="Geneva" pitchFamily="-108" charset="-70"/>
                <a:cs typeface="Arial"/>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
              <a:defRPr kumimoji="1" sz="3200">
                <a:solidFill>
                  <a:schemeClr val="accent1"/>
                </a:solidFill>
                <a:latin typeface="Arial"/>
                <a:ea typeface="Geneva" pitchFamily="-108" charset="-70"/>
                <a:cs typeface="Arial"/>
              </a:defRPr>
            </a:lvl3pPr>
            <a:lvl4pPr marL="1562100" indent="-228600" algn="l" rtl="0" eaLnBrk="0" fontAlgn="base" hangingPunct="0">
              <a:spcBef>
                <a:spcPct val="20000"/>
              </a:spcBef>
              <a:spcAft>
                <a:spcPct val="0"/>
              </a:spcAft>
              <a:buClr>
                <a:schemeClr val="accent1"/>
              </a:buClr>
              <a:buSzPct val="100000"/>
              <a:buFont typeface="Times" panose="02020603050405020304" pitchFamily="18" charset="0"/>
              <a:buChar char="•"/>
              <a:defRPr kumimoji="1" sz="2800">
                <a:solidFill>
                  <a:schemeClr val="accent1"/>
                </a:solidFill>
                <a:latin typeface="Arial"/>
                <a:ea typeface="Geneva" pitchFamily="-108" charset="-70"/>
                <a:cs typeface="Arial"/>
              </a:defRPr>
            </a:lvl4pPr>
            <a:lvl5pPr marL="1981200" indent="-228600" algn="l" rtl="0" eaLnBrk="0" fontAlgn="base" hangingPunct="0">
              <a:spcBef>
                <a:spcPct val="20000"/>
              </a:spcBef>
              <a:spcAft>
                <a:spcPct val="0"/>
              </a:spcAft>
              <a:buClr>
                <a:srgbClr val="0066FF"/>
              </a:buClr>
              <a:buSzPct val="100000"/>
              <a:buChar char="–"/>
              <a:defRPr kumimoji="1" sz="2400">
                <a:solidFill>
                  <a:schemeClr val="bg1"/>
                </a:solidFill>
                <a:latin typeface="Arial"/>
                <a:ea typeface="Geneva" pitchFamily="-108" charset="-70"/>
                <a:cs typeface="Arial"/>
              </a:defRPr>
            </a:lvl5pPr>
            <a:lvl6pPr marL="24384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6pPr>
            <a:lvl7pPr marL="28956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7pPr>
            <a:lvl8pPr marL="33528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8pPr>
            <a:lvl9pPr marL="3810000" indent="-228600" algn="l" rtl="0" fontAlgn="base">
              <a:spcBef>
                <a:spcPct val="20000"/>
              </a:spcBef>
              <a:spcAft>
                <a:spcPct val="0"/>
              </a:spcAft>
              <a:buClr>
                <a:srgbClr val="0066FF"/>
              </a:buClr>
              <a:buSzPct val="100000"/>
              <a:buChar char="–"/>
              <a:defRPr>
                <a:solidFill>
                  <a:schemeClr val="bg1"/>
                </a:solidFill>
                <a:latin typeface="AvantGarde Bk BT" pitchFamily="84" charset="0"/>
                <a:ea typeface="Geneva" pitchFamily="-108" charset="-70"/>
              </a:defRPr>
            </a:lvl9pPr>
          </a:lstStyle>
          <a:p>
            <a:pPr marL="0" indent="0" eaLnBrk="1" hangingPunct="1">
              <a:buNone/>
              <a:defRPr/>
            </a:pPr>
            <a:r>
              <a:rPr kumimoji="0" lang="en-US" altLang="en-US" sz="3200" b="1" kern="0" dirty="0">
                <a:latin typeface="Arial" panose="020B0604020202020204" pitchFamily="34" charset="0"/>
                <a:cs typeface="Arial" panose="020B0604020202020204" pitchFamily="34" charset="0"/>
              </a:rPr>
              <a:t>What is Transfer Learning?</a:t>
            </a:r>
          </a:p>
          <a:p>
            <a:pPr marL="0" indent="0" eaLnBrk="1" hangingPunct="1">
              <a:buFont typeface="Wingdings" panose="05000000000000000000" pitchFamily="2" charset="2"/>
              <a:buNone/>
              <a:defRPr/>
            </a:pPr>
            <a:r>
              <a:rPr kumimoji="0" lang="en-US" altLang="en-US" kern="0" dirty="0">
                <a:latin typeface="Arial" panose="020B0604020202020204" pitchFamily="34" charset="0"/>
                <a:cs typeface="Arial" panose="020B0604020202020204" pitchFamily="34" charset="0"/>
              </a:rPr>
              <a:t>                </a:t>
            </a:r>
          </a:p>
          <a:p>
            <a:pPr marL="0" indent="0" eaLnBrk="1" hangingPunct="1">
              <a:buFont typeface="Wingdings" panose="05000000000000000000" pitchFamily="2" charset="2"/>
              <a:buNone/>
              <a:defRPr/>
            </a:pPr>
            <a:r>
              <a:rPr kumimoji="0" lang="en-US" altLang="en-US" kern="0" dirty="0">
                <a:latin typeface="Arial" panose="020B0604020202020204" pitchFamily="34" charset="0"/>
                <a:cs typeface="Arial" panose="020B0604020202020204" pitchFamily="34" charset="0"/>
              </a:rPr>
              <a:t>                 </a:t>
            </a:r>
            <a:endParaRPr kumimoji="0" lang="en-US" altLang="en-US" b="1" kern="0" dirty="0">
              <a:solidFill>
                <a:srgbClr val="00B0F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D11632C-03DD-4D4E-9E9B-DDE9B7229834}"/>
              </a:ext>
            </a:extLst>
          </p:cNvPr>
          <p:cNvPicPr>
            <a:picLocks noChangeAspect="1"/>
          </p:cNvPicPr>
          <p:nvPr/>
        </p:nvPicPr>
        <p:blipFill rotWithShape="1">
          <a:blip r:embed="rId3">
            <a:extLst>
              <a:ext uri="{28A0092B-C50C-407E-A947-70E740481C1C}">
                <a14:useLocalDpi xmlns:a14="http://schemas.microsoft.com/office/drawing/2010/main" val="0"/>
              </a:ext>
            </a:extLst>
          </a:blip>
          <a:srcRect r="54725"/>
          <a:stretch/>
        </p:blipFill>
        <p:spPr>
          <a:xfrm>
            <a:off x="633955" y="1456149"/>
            <a:ext cx="3784129" cy="4701423"/>
          </a:xfrm>
          <a:prstGeom prst="rect">
            <a:avLst/>
          </a:prstGeom>
        </p:spPr>
      </p:pic>
      <p:sp>
        <p:nvSpPr>
          <p:cNvPr id="5" name="Rectangle 4">
            <a:extLst>
              <a:ext uri="{FF2B5EF4-FFF2-40B4-BE49-F238E27FC236}">
                <a16:creationId xmlns:a16="http://schemas.microsoft.com/office/drawing/2014/main" id="{A7F10324-67B1-5F40-8586-4090268CC220}"/>
              </a:ext>
            </a:extLst>
          </p:cNvPr>
          <p:cNvSpPr/>
          <p:nvPr/>
        </p:nvSpPr>
        <p:spPr>
          <a:xfrm>
            <a:off x="4572000" y="2019665"/>
            <a:ext cx="4279349" cy="1323439"/>
          </a:xfrm>
          <a:prstGeom prst="rect">
            <a:avLst/>
          </a:prstGeom>
        </p:spPr>
        <p:txBody>
          <a:bodyPr wrap="square">
            <a:spAutoFit/>
          </a:bodyPr>
          <a:lstStyle/>
          <a:p>
            <a:pPr algn="just">
              <a:defRPr/>
            </a:pPr>
            <a:r>
              <a:rPr lang="en-US" sz="2000" kern="0" dirty="0">
                <a:latin typeface="Garamond" panose="02020404030301010803" pitchFamily="18" charset="0"/>
                <a:ea typeface="Baskerville" panose="02020502070401020303" pitchFamily="18" charset="0"/>
                <a:cs typeface="Arial" panose="020B0604020202020204" pitchFamily="34" charset="0"/>
              </a:rPr>
              <a:t>Transfer learning is a method to use the previously acquired knowledge to improve the efficiency and accuracy of a different but related problem.</a:t>
            </a:r>
            <a:endParaRPr lang="en-AU" sz="2000" dirty="0">
              <a:latin typeface="Garamond" panose="02020404030301010803" pitchFamily="18" charset="0"/>
              <a:ea typeface="Baskerville" panose="02020502070401020303" pitchFamily="18" charset="0"/>
              <a:cs typeface="Arial" panose="020B0604020202020204" pitchFamily="34" charset="0"/>
            </a:endParaRPr>
          </a:p>
        </p:txBody>
      </p:sp>
    </p:spTree>
    <p:extLst>
      <p:ext uri="{BB962C8B-B14F-4D97-AF65-F5344CB8AC3E}">
        <p14:creationId xmlns:p14="http://schemas.microsoft.com/office/powerpoint/2010/main" val="1431521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211EAB-69E9-CB40-986F-62A89FA69805}"/>
              </a:ext>
            </a:extLst>
          </p:cNvPr>
          <p:cNvSpPr txBox="1">
            <a:spLocks/>
          </p:cNvSpPr>
          <p:nvPr/>
        </p:nvSpPr>
        <p:spPr>
          <a:xfrm>
            <a:off x="334963" y="1161780"/>
            <a:ext cx="8809037" cy="1469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2000" b="1" dirty="0">
                <a:latin typeface="Garamond" panose="02020404030301010803" pitchFamily="18" charset="0"/>
              </a:rPr>
              <a:t>The usage behavior of mobile phone is changing rapidly</a:t>
            </a:r>
            <a:endParaRPr lang="en-US" altLang="en-US" sz="2000" b="1" i="1" dirty="0">
              <a:latin typeface="Garamond" panose="02020404030301010803" pitchFamily="18" charset="0"/>
            </a:endParaRPr>
          </a:p>
          <a:p>
            <a:r>
              <a:rPr lang="en-AU" sz="2000" dirty="0">
                <a:latin typeface="Garamond" panose="02020404030301010803" pitchFamily="18" charset="0"/>
              </a:rPr>
              <a:t>Mobile phone (2000-2013): Call, Message</a:t>
            </a:r>
          </a:p>
          <a:p>
            <a:r>
              <a:rPr lang="en-AU" sz="2000" dirty="0">
                <a:latin typeface="Garamond" panose="02020404030301010803" pitchFamily="18" charset="0"/>
              </a:rPr>
              <a:t>Mobile phone (2014-2018): Games, Videos, </a:t>
            </a:r>
            <a:r>
              <a:rPr lang="en-US" sz="2000" dirty="0">
                <a:latin typeface="Garamond" panose="02020404030301010803" pitchFamily="18" charset="0"/>
              </a:rPr>
              <a:t>Twitter, </a:t>
            </a:r>
            <a:r>
              <a:rPr lang="en-AU" sz="2000" dirty="0">
                <a:latin typeface="Garamond" panose="02020404030301010803" pitchFamily="18" charset="0"/>
              </a:rPr>
              <a:t>Tax return, Boarding pass </a:t>
            </a:r>
          </a:p>
          <a:p>
            <a:pPr marL="0" indent="0">
              <a:buFont typeface="Arial" panose="020B0604020202020204" pitchFamily="34" charset="0"/>
              <a:buNone/>
            </a:pPr>
            <a:endParaRPr lang="en-AU" altLang="en-US" dirty="0"/>
          </a:p>
        </p:txBody>
      </p:sp>
      <p:graphicFrame>
        <p:nvGraphicFramePr>
          <p:cNvPr id="4" name="图表 6">
            <a:extLst>
              <a:ext uri="{FF2B5EF4-FFF2-40B4-BE49-F238E27FC236}">
                <a16:creationId xmlns:a16="http://schemas.microsoft.com/office/drawing/2014/main" id="{2938342B-F3CC-9348-B90E-9F0681C0CDC8}"/>
              </a:ext>
            </a:extLst>
          </p:cNvPr>
          <p:cNvGraphicFramePr/>
          <p:nvPr>
            <p:extLst>
              <p:ext uri="{D42A27DB-BD31-4B8C-83A1-F6EECF244321}">
                <p14:modId xmlns:p14="http://schemas.microsoft.com/office/powerpoint/2010/main" val="3235703559"/>
              </p:ext>
            </p:extLst>
          </p:nvPr>
        </p:nvGraphicFramePr>
        <p:xfrm>
          <a:off x="876840" y="2848081"/>
          <a:ext cx="7567913" cy="3326808"/>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20E6B7AA-416A-A644-B680-967496B021A3}"/>
              </a:ext>
            </a:extLst>
          </p:cNvPr>
          <p:cNvSpPr/>
          <p:nvPr/>
        </p:nvSpPr>
        <p:spPr>
          <a:xfrm>
            <a:off x="130880" y="133092"/>
            <a:ext cx="7148694" cy="584775"/>
          </a:xfrm>
          <a:prstGeom prst="rect">
            <a:avLst/>
          </a:prstGeom>
        </p:spPr>
        <p:txBody>
          <a:bodyPr wrap="square">
            <a:spAutoFit/>
          </a:bodyPr>
          <a:lstStyle/>
          <a:p>
            <a:r>
              <a:rPr lang="en-AU" sz="3200" b="1" dirty="0">
                <a:solidFill>
                  <a:schemeClr val="bg1"/>
                </a:solidFill>
                <a:latin typeface="Arial" panose="020B0604020202020204" pitchFamily="34" charset="0"/>
                <a:cs typeface="Arial" panose="020B0604020202020204" pitchFamily="34" charset="0"/>
              </a:rPr>
              <a:t>Motivation 1: Data changes rapidly</a:t>
            </a: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4198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150F33-E3CE-7A46-98D7-02BB94C403B6}"/>
              </a:ext>
            </a:extLst>
          </p:cNvPr>
          <p:cNvSpPr/>
          <p:nvPr/>
        </p:nvSpPr>
        <p:spPr>
          <a:xfrm>
            <a:off x="163286" y="210410"/>
            <a:ext cx="6281794" cy="584775"/>
          </a:xfrm>
          <a:prstGeom prst="rect">
            <a:avLst/>
          </a:prstGeom>
        </p:spPr>
        <p:txBody>
          <a:bodyPr wrap="square">
            <a:spAutoFit/>
          </a:bodyPr>
          <a:lstStyle/>
          <a:p>
            <a:r>
              <a:rPr lang="en-AU" sz="3200" b="1" dirty="0">
                <a:solidFill>
                  <a:schemeClr val="bg1"/>
                </a:solidFill>
                <a:latin typeface="Arial" panose="020B0604020202020204" pitchFamily="34" charset="0"/>
                <a:cs typeface="Arial" panose="020B0604020202020204" pitchFamily="34" charset="0"/>
              </a:rPr>
              <a:t>Motivation 2: Data Shortage</a:t>
            </a:r>
            <a:endParaRPr lang="en-US" sz="3200" dirty="0">
              <a:solidFill>
                <a:schemeClr val="bg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F9532FF-BE0B-E24C-B8E4-A1F6EF83C606}"/>
              </a:ext>
            </a:extLst>
          </p:cNvPr>
          <p:cNvSpPr/>
          <p:nvPr/>
        </p:nvSpPr>
        <p:spPr>
          <a:xfrm>
            <a:off x="374073" y="1148545"/>
            <a:ext cx="8451211" cy="1092607"/>
          </a:xfrm>
          <a:prstGeom prst="rect">
            <a:avLst/>
          </a:prstGeom>
        </p:spPr>
        <p:txBody>
          <a:bodyPr wrap="square">
            <a:spAutoFit/>
          </a:bodyPr>
          <a:lstStyle/>
          <a:p>
            <a:pPr marL="285750" lvl="0" indent="-285750">
              <a:spcBef>
                <a:spcPts val="300"/>
              </a:spcBef>
              <a:spcAft>
                <a:spcPts val="300"/>
              </a:spcAft>
              <a:buFont typeface="Arial" panose="020B0604020202020204" pitchFamily="34" charset="0"/>
              <a:buChar char="•"/>
              <a:defRPr/>
            </a:pPr>
            <a:r>
              <a:rPr lang="en-US" sz="2000" dirty="0">
                <a:latin typeface="Garamond" panose="02020404030301010803" pitchFamily="18" charset="0"/>
              </a:rPr>
              <a:t>To predict the status of banking system B, limited labeled data are available.</a:t>
            </a:r>
            <a:endParaRPr kumimoji="0" lang="en-US" sz="2000" b="0" i="0" u="none" strike="noStrike" kern="1200" cap="none" spc="0" normalizeH="0" baseline="0" noProof="0" dirty="0">
              <a:ln>
                <a:noFill/>
              </a:ln>
              <a:effectLst/>
              <a:uLnTx/>
              <a:uFillTx/>
              <a:latin typeface="Garamond" panose="02020404030301010803" pitchFamily="18" charset="0"/>
            </a:endParaRP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2000" dirty="0">
                <a:latin typeface="Garamond" panose="02020404030301010803" pitchFamily="18" charset="0"/>
              </a:rPr>
              <a:t>We have sufficient data for banking system A. Since A has different features with B, its data cannot be directly used for B’s prediction.</a:t>
            </a:r>
            <a:endParaRPr kumimoji="0" lang="en-US" sz="2000" b="0" i="0" u="none" strike="noStrike" kern="1200" cap="none" spc="0" normalizeH="0" baseline="0" noProof="0" dirty="0">
              <a:ln>
                <a:noFill/>
              </a:ln>
              <a:effectLst/>
              <a:uLnTx/>
              <a:uFillTx/>
              <a:latin typeface="Garamond" panose="02020404030301010803" pitchFamily="18" charset="0"/>
            </a:endParaRPr>
          </a:p>
        </p:txBody>
      </p:sp>
      <p:sp>
        <p:nvSpPr>
          <p:cNvPr id="7" name="TextBox 6">
            <a:extLst>
              <a:ext uri="{FF2B5EF4-FFF2-40B4-BE49-F238E27FC236}">
                <a16:creationId xmlns:a16="http://schemas.microsoft.com/office/drawing/2014/main" id="{1C8F15F5-173B-0248-8505-5A95DE0F362C}"/>
              </a:ext>
            </a:extLst>
          </p:cNvPr>
          <p:cNvSpPr txBox="1"/>
          <p:nvPr/>
        </p:nvSpPr>
        <p:spPr>
          <a:xfrm>
            <a:off x="374073" y="2713744"/>
            <a:ext cx="4006962" cy="646331"/>
          </a:xfrm>
          <a:prstGeom prst="rect">
            <a:avLst/>
          </a:prstGeom>
          <a:noFill/>
        </p:spPr>
        <p:txBody>
          <a:bodyPr wrap="square" rtlCol="0">
            <a:spAutoFit/>
          </a:bodyPr>
          <a:lstStyle/>
          <a:p>
            <a:r>
              <a:rPr lang="en-US" dirty="0">
                <a:latin typeface="Garamond" panose="02020404030301010803" pitchFamily="18" charset="0"/>
              </a:rPr>
              <a:t>Data sufficient (banking System A)</a:t>
            </a:r>
          </a:p>
          <a:p>
            <a:r>
              <a:rPr lang="en-US" dirty="0">
                <a:latin typeface="Garamond" panose="02020404030301010803" pitchFamily="18" charset="0"/>
              </a:rPr>
              <a:t>(No. of banks: 3103 (2000); 3046 (1999))</a:t>
            </a:r>
          </a:p>
        </p:txBody>
      </p:sp>
      <p:sp>
        <p:nvSpPr>
          <p:cNvPr id="19" name="TextBox 18">
            <a:extLst>
              <a:ext uri="{FF2B5EF4-FFF2-40B4-BE49-F238E27FC236}">
                <a16:creationId xmlns:a16="http://schemas.microsoft.com/office/drawing/2014/main" id="{4EBF33E1-0BEF-8F41-88FF-8CD8058DDDF2}"/>
              </a:ext>
            </a:extLst>
          </p:cNvPr>
          <p:cNvSpPr txBox="1"/>
          <p:nvPr/>
        </p:nvSpPr>
        <p:spPr>
          <a:xfrm>
            <a:off x="5404676" y="2645066"/>
            <a:ext cx="3306308" cy="646331"/>
          </a:xfrm>
          <a:prstGeom prst="rect">
            <a:avLst/>
          </a:prstGeom>
          <a:noFill/>
        </p:spPr>
        <p:txBody>
          <a:bodyPr wrap="square" rtlCol="0">
            <a:spAutoFit/>
          </a:bodyPr>
          <a:lstStyle/>
          <a:p>
            <a:r>
              <a:rPr lang="en-US" dirty="0">
                <a:latin typeface="Garamond" panose="02020404030301010803" pitchFamily="18" charset="0"/>
              </a:rPr>
              <a:t>Data shortage (Banking System B)</a:t>
            </a:r>
          </a:p>
          <a:p>
            <a:r>
              <a:rPr lang="en-US" dirty="0">
                <a:latin typeface="Garamond" panose="02020404030301010803" pitchFamily="18" charset="0"/>
              </a:rPr>
              <a:t>No. of banks: 15 (2000, 1999)</a:t>
            </a:r>
          </a:p>
        </p:txBody>
      </p:sp>
      <p:graphicFrame>
        <p:nvGraphicFramePr>
          <p:cNvPr id="9" name="Table 8">
            <a:extLst>
              <a:ext uri="{FF2B5EF4-FFF2-40B4-BE49-F238E27FC236}">
                <a16:creationId xmlns:a16="http://schemas.microsoft.com/office/drawing/2014/main" id="{4C4164AC-C3F8-F44D-84DD-2443DFCE9319}"/>
              </a:ext>
            </a:extLst>
          </p:cNvPr>
          <p:cNvGraphicFramePr>
            <a:graphicFrameLocks noGrp="1"/>
          </p:cNvGraphicFramePr>
          <p:nvPr>
            <p:extLst>
              <p:ext uri="{D42A27DB-BD31-4B8C-83A1-F6EECF244321}">
                <p14:modId xmlns:p14="http://schemas.microsoft.com/office/powerpoint/2010/main" val="1573086789"/>
              </p:ext>
            </p:extLst>
          </p:nvPr>
        </p:nvGraphicFramePr>
        <p:xfrm>
          <a:off x="742687" y="3482722"/>
          <a:ext cx="2310284" cy="3104568"/>
        </p:xfrm>
        <a:graphic>
          <a:graphicData uri="http://schemas.openxmlformats.org/drawingml/2006/table">
            <a:tbl>
              <a:tblPr firstRow="1" bandRow="1">
                <a:tableStyleId>{5940675A-B579-460E-94D1-54222C63F5DA}</a:tableStyleId>
              </a:tblPr>
              <a:tblGrid>
                <a:gridCol w="408788">
                  <a:extLst>
                    <a:ext uri="{9D8B030D-6E8A-4147-A177-3AD203B41FA5}">
                      <a16:colId xmlns:a16="http://schemas.microsoft.com/office/drawing/2014/main" val="20000"/>
                    </a:ext>
                  </a:extLst>
                </a:gridCol>
                <a:gridCol w="1901496">
                  <a:extLst>
                    <a:ext uri="{9D8B030D-6E8A-4147-A177-3AD203B41FA5}">
                      <a16:colId xmlns:a16="http://schemas.microsoft.com/office/drawing/2014/main" val="20001"/>
                    </a:ext>
                  </a:extLst>
                </a:gridCol>
              </a:tblGrid>
              <a:tr h="344952">
                <a:tc>
                  <a:txBody>
                    <a:bodyPr/>
                    <a:lstStyle/>
                    <a:p>
                      <a:r>
                        <a:rPr lang="en-US" sz="1400" dirty="0"/>
                        <a:t>f1</a:t>
                      </a:r>
                    </a:p>
                  </a:txBody>
                  <a:tcPr/>
                </a:tc>
                <a:tc>
                  <a:txBody>
                    <a:bodyPr/>
                    <a:lstStyle/>
                    <a:p>
                      <a:r>
                        <a:rPr lang="en-US" sz="1400" b="1" dirty="0">
                          <a:solidFill>
                            <a:srgbClr val="FF0000"/>
                          </a:solidFill>
                        </a:rPr>
                        <a:t>Capital</a:t>
                      </a:r>
                      <a:r>
                        <a:rPr lang="en-US" sz="1400" b="1" baseline="0" dirty="0">
                          <a:solidFill>
                            <a:srgbClr val="FF0000"/>
                          </a:solidFill>
                        </a:rPr>
                        <a:t> ratio</a:t>
                      </a:r>
                      <a:endParaRPr lang="en-US" sz="1400" b="1" dirty="0">
                        <a:solidFill>
                          <a:srgbClr val="FF0000"/>
                        </a:solidFill>
                      </a:endParaRPr>
                    </a:p>
                  </a:txBody>
                  <a:tcPr/>
                </a:tc>
                <a:extLst>
                  <a:ext uri="{0D108BD9-81ED-4DB2-BD59-A6C34878D82A}">
                    <a16:rowId xmlns:a16="http://schemas.microsoft.com/office/drawing/2014/main" val="10000"/>
                  </a:ext>
                </a:extLst>
              </a:tr>
              <a:tr h="344952">
                <a:tc>
                  <a:txBody>
                    <a:bodyPr/>
                    <a:lstStyle/>
                    <a:p>
                      <a:r>
                        <a:rPr lang="en-US" sz="1400" dirty="0"/>
                        <a:t>f2</a:t>
                      </a:r>
                    </a:p>
                  </a:txBody>
                  <a:tcPr/>
                </a:tc>
                <a:tc>
                  <a:txBody>
                    <a:bodyPr/>
                    <a:lstStyle/>
                    <a:p>
                      <a:r>
                        <a:rPr lang="en-US" sz="1400" b="1" dirty="0">
                          <a:solidFill>
                            <a:srgbClr val="00B050"/>
                          </a:solidFill>
                        </a:rPr>
                        <a:t>Loan loss allowance</a:t>
                      </a:r>
                    </a:p>
                  </a:txBody>
                  <a:tcPr/>
                </a:tc>
                <a:extLst>
                  <a:ext uri="{0D108BD9-81ED-4DB2-BD59-A6C34878D82A}">
                    <a16:rowId xmlns:a16="http://schemas.microsoft.com/office/drawing/2014/main" val="10001"/>
                  </a:ext>
                </a:extLst>
              </a:tr>
              <a:tr h="344952">
                <a:tc>
                  <a:txBody>
                    <a:bodyPr/>
                    <a:lstStyle/>
                    <a:p>
                      <a:r>
                        <a:rPr lang="en-US" sz="1400" dirty="0"/>
                        <a:t>f3</a:t>
                      </a:r>
                    </a:p>
                  </a:txBody>
                  <a:tcPr/>
                </a:tc>
                <a:tc>
                  <a:txBody>
                    <a:bodyPr/>
                    <a:lstStyle/>
                    <a:p>
                      <a:r>
                        <a:rPr lang="en-US" sz="1400" dirty="0"/>
                        <a:t>Past due loan measure</a:t>
                      </a:r>
                    </a:p>
                  </a:txBody>
                  <a:tcPr/>
                </a:tc>
                <a:extLst>
                  <a:ext uri="{0D108BD9-81ED-4DB2-BD59-A6C34878D82A}">
                    <a16:rowId xmlns:a16="http://schemas.microsoft.com/office/drawing/2014/main" val="10002"/>
                  </a:ext>
                </a:extLst>
              </a:tr>
              <a:tr h="344952">
                <a:tc>
                  <a:txBody>
                    <a:bodyPr/>
                    <a:lstStyle/>
                    <a:p>
                      <a:r>
                        <a:rPr lang="en-US" sz="1400" dirty="0"/>
                        <a:t>f4</a:t>
                      </a:r>
                    </a:p>
                  </a:txBody>
                  <a:tcPr/>
                </a:tc>
                <a:tc>
                  <a:txBody>
                    <a:bodyPr/>
                    <a:lstStyle/>
                    <a:p>
                      <a:r>
                        <a:rPr lang="en-US" sz="1400" b="1" dirty="0">
                          <a:solidFill>
                            <a:srgbClr val="3333CC"/>
                          </a:solidFill>
                        </a:rPr>
                        <a:t>Provision</a:t>
                      </a:r>
                      <a:r>
                        <a:rPr lang="en-US" sz="1400" b="1" baseline="0" dirty="0">
                          <a:solidFill>
                            <a:srgbClr val="3333CC"/>
                          </a:solidFill>
                        </a:rPr>
                        <a:t> rate</a:t>
                      </a:r>
                      <a:endParaRPr lang="en-US" sz="1400" b="1" dirty="0">
                        <a:solidFill>
                          <a:srgbClr val="3333CC"/>
                        </a:solidFill>
                      </a:endParaRPr>
                    </a:p>
                  </a:txBody>
                  <a:tcPr/>
                </a:tc>
                <a:extLst>
                  <a:ext uri="{0D108BD9-81ED-4DB2-BD59-A6C34878D82A}">
                    <a16:rowId xmlns:a16="http://schemas.microsoft.com/office/drawing/2014/main" val="10003"/>
                  </a:ext>
                </a:extLst>
              </a:tr>
              <a:tr h="344952">
                <a:tc>
                  <a:txBody>
                    <a:bodyPr/>
                    <a:lstStyle/>
                    <a:p>
                      <a:r>
                        <a:rPr lang="en-US" sz="1400" dirty="0"/>
                        <a:t>f5</a:t>
                      </a:r>
                    </a:p>
                  </a:txBody>
                  <a:tcPr/>
                </a:tc>
                <a:tc>
                  <a:txBody>
                    <a:bodyPr/>
                    <a:lstStyle/>
                    <a:p>
                      <a:r>
                        <a:rPr lang="en-US" sz="1400" dirty="0"/>
                        <a:t>Non-interest profit</a:t>
                      </a:r>
                    </a:p>
                  </a:txBody>
                  <a:tcPr/>
                </a:tc>
                <a:extLst>
                  <a:ext uri="{0D108BD9-81ED-4DB2-BD59-A6C34878D82A}">
                    <a16:rowId xmlns:a16="http://schemas.microsoft.com/office/drawing/2014/main" val="10004"/>
                  </a:ext>
                </a:extLst>
              </a:tr>
              <a:tr h="344952">
                <a:tc>
                  <a:txBody>
                    <a:bodyPr/>
                    <a:lstStyle/>
                    <a:p>
                      <a:r>
                        <a:rPr lang="en-US" sz="1400" dirty="0"/>
                        <a:t>f6</a:t>
                      </a:r>
                    </a:p>
                  </a:txBody>
                  <a:tcPr/>
                </a:tc>
                <a:tc>
                  <a:txBody>
                    <a:bodyPr/>
                    <a:lstStyle/>
                    <a:p>
                      <a:r>
                        <a:rPr lang="en-US" sz="1400" b="1" dirty="0">
                          <a:solidFill>
                            <a:schemeClr val="accent6">
                              <a:lumMod val="50000"/>
                            </a:schemeClr>
                          </a:solidFill>
                        </a:rPr>
                        <a:t>Net interest margin</a:t>
                      </a:r>
                    </a:p>
                  </a:txBody>
                  <a:tcPr/>
                </a:tc>
                <a:extLst>
                  <a:ext uri="{0D108BD9-81ED-4DB2-BD59-A6C34878D82A}">
                    <a16:rowId xmlns:a16="http://schemas.microsoft.com/office/drawing/2014/main" val="10005"/>
                  </a:ext>
                </a:extLst>
              </a:tr>
              <a:tr h="344952">
                <a:tc>
                  <a:txBody>
                    <a:bodyPr/>
                    <a:lstStyle/>
                    <a:p>
                      <a:r>
                        <a:rPr lang="en-US" sz="1400" dirty="0"/>
                        <a:t>f7</a:t>
                      </a:r>
                    </a:p>
                  </a:txBody>
                  <a:tcPr/>
                </a:tc>
                <a:tc>
                  <a:txBody>
                    <a:bodyPr/>
                    <a:lstStyle/>
                    <a:p>
                      <a:r>
                        <a:rPr lang="en-US" sz="1400" b="1" dirty="0">
                          <a:solidFill>
                            <a:srgbClr val="00487E"/>
                          </a:solidFill>
                        </a:rPr>
                        <a:t>Return on equity</a:t>
                      </a:r>
                    </a:p>
                  </a:txBody>
                  <a:tcPr/>
                </a:tc>
                <a:extLst>
                  <a:ext uri="{0D108BD9-81ED-4DB2-BD59-A6C34878D82A}">
                    <a16:rowId xmlns:a16="http://schemas.microsoft.com/office/drawing/2014/main" val="10006"/>
                  </a:ext>
                </a:extLst>
              </a:tr>
              <a:tr h="344952">
                <a:tc>
                  <a:txBody>
                    <a:bodyPr/>
                    <a:lstStyle/>
                    <a:p>
                      <a:r>
                        <a:rPr lang="en-US" sz="1400" dirty="0"/>
                        <a:t>f8</a:t>
                      </a:r>
                    </a:p>
                  </a:txBody>
                  <a:tcPr/>
                </a:tc>
                <a:tc>
                  <a:txBody>
                    <a:bodyPr/>
                    <a:lstStyle/>
                    <a:p>
                      <a:r>
                        <a:rPr lang="en-US" sz="1400" dirty="0"/>
                        <a:t>Liquidity measure</a:t>
                      </a:r>
                    </a:p>
                  </a:txBody>
                  <a:tcPr/>
                </a:tc>
                <a:extLst>
                  <a:ext uri="{0D108BD9-81ED-4DB2-BD59-A6C34878D82A}">
                    <a16:rowId xmlns:a16="http://schemas.microsoft.com/office/drawing/2014/main" val="10007"/>
                  </a:ext>
                </a:extLst>
              </a:tr>
              <a:tr h="344952">
                <a:tc>
                  <a:txBody>
                    <a:bodyPr/>
                    <a:lstStyle/>
                    <a:p>
                      <a:r>
                        <a:rPr lang="en-US" sz="1400" dirty="0"/>
                        <a:t>f9</a:t>
                      </a:r>
                    </a:p>
                  </a:txBody>
                  <a:tcPr/>
                </a:tc>
                <a:tc>
                  <a:txBody>
                    <a:bodyPr/>
                    <a:lstStyle/>
                    <a:p>
                      <a:r>
                        <a:rPr lang="en-US" sz="1400" b="1" dirty="0"/>
                        <a:t>Loan growth</a:t>
                      </a:r>
                    </a:p>
                  </a:txBody>
                  <a:tcPr/>
                </a:tc>
                <a:extLst>
                  <a:ext uri="{0D108BD9-81ED-4DB2-BD59-A6C34878D82A}">
                    <a16:rowId xmlns:a16="http://schemas.microsoft.com/office/drawing/2014/main" val="10008"/>
                  </a:ext>
                </a:extLst>
              </a:tr>
            </a:tbl>
          </a:graphicData>
        </a:graphic>
      </p:graphicFrame>
      <p:graphicFrame>
        <p:nvGraphicFramePr>
          <p:cNvPr id="10" name="Table 9">
            <a:extLst>
              <a:ext uri="{FF2B5EF4-FFF2-40B4-BE49-F238E27FC236}">
                <a16:creationId xmlns:a16="http://schemas.microsoft.com/office/drawing/2014/main" id="{C65F1D5C-D814-ED4F-9C8A-16B557A3A40B}"/>
              </a:ext>
            </a:extLst>
          </p:cNvPr>
          <p:cNvGraphicFramePr>
            <a:graphicFrameLocks noGrp="1"/>
          </p:cNvGraphicFramePr>
          <p:nvPr>
            <p:extLst>
              <p:ext uri="{D42A27DB-BD31-4B8C-83A1-F6EECF244321}">
                <p14:modId xmlns:p14="http://schemas.microsoft.com/office/powerpoint/2010/main" val="1119040264"/>
              </p:ext>
            </p:extLst>
          </p:nvPr>
        </p:nvGraphicFramePr>
        <p:xfrm>
          <a:off x="4381035" y="3482722"/>
          <a:ext cx="4464496" cy="3024333"/>
        </p:xfrm>
        <a:graphic>
          <a:graphicData uri="http://schemas.openxmlformats.org/drawingml/2006/table">
            <a:tbl>
              <a:tblPr firstRow="1" bandRow="1">
                <a:tableStyleId>{5940675A-B579-460E-94D1-54222C63F5DA}</a:tableStyleId>
              </a:tblPr>
              <a:tblGrid>
                <a:gridCol w="372064">
                  <a:extLst>
                    <a:ext uri="{9D8B030D-6E8A-4147-A177-3AD203B41FA5}">
                      <a16:colId xmlns:a16="http://schemas.microsoft.com/office/drawing/2014/main" val="20000"/>
                    </a:ext>
                  </a:extLst>
                </a:gridCol>
                <a:gridCol w="1799983">
                  <a:extLst>
                    <a:ext uri="{9D8B030D-6E8A-4147-A177-3AD203B41FA5}">
                      <a16:colId xmlns:a16="http://schemas.microsoft.com/office/drawing/2014/main" val="20001"/>
                    </a:ext>
                  </a:extLst>
                </a:gridCol>
                <a:gridCol w="482677">
                  <a:extLst>
                    <a:ext uri="{9D8B030D-6E8A-4147-A177-3AD203B41FA5}">
                      <a16:colId xmlns:a16="http://schemas.microsoft.com/office/drawing/2014/main" val="20002"/>
                    </a:ext>
                  </a:extLst>
                </a:gridCol>
                <a:gridCol w="1809772">
                  <a:extLst>
                    <a:ext uri="{9D8B030D-6E8A-4147-A177-3AD203B41FA5}">
                      <a16:colId xmlns:a16="http://schemas.microsoft.com/office/drawing/2014/main" val="20003"/>
                    </a:ext>
                  </a:extLst>
                </a:gridCol>
              </a:tblGrid>
              <a:tr h="336037">
                <a:tc>
                  <a:txBody>
                    <a:bodyPr/>
                    <a:lstStyle/>
                    <a:p>
                      <a:r>
                        <a:rPr lang="en-US" sz="1400" dirty="0"/>
                        <a:t>g1</a:t>
                      </a:r>
                    </a:p>
                  </a:txBody>
                  <a:tcPr/>
                </a:tc>
                <a:tc>
                  <a:txBody>
                    <a:bodyPr/>
                    <a:lstStyle/>
                    <a:p>
                      <a:r>
                        <a:rPr lang="en-US" sz="1400" dirty="0"/>
                        <a:t>Liquid</a:t>
                      </a:r>
                      <a:r>
                        <a:rPr lang="en-US" sz="1400" baseline="0" dirty="0"/>
                        <a:t> assets</a:t>
                      </a:r>
                      <a:endParaRPr lang="en-US" sz="1400" dirty="0"/>
                    </a:p>
                  </a:txBody>
                  <a:tcPr/>
                </a:tc>
                <a:tc>
                  <a:txBody>
                    <a:bodyPr/>
                    <a:lstStyle/>
                    <a:p>
                      <a:r>
                        <a:rPr lang="en-US" sz="1400" dirty="0"/>
                        <a:t>g10</a:t>
                      </a:r>
                    </a:p>
                  </a:txBody>
                  <a:tcPr/>
                </a:tc>
                <a:tc>
                  <a:txBody>
                    <a:bodyPr/>
                    <a:lstStyle/>
                    <a:p>
                      <a:r>
                        <a:rPr lang="en-US" sz="1400" b="1" dirty="0">
                          <a:solidFill>
                            <a:srgbClr val="FF0000"/>
                          </a:solidFill>
                        </a:rPr>
                        <a:t>Capital ratio</a:t>
                      </a:r>
                    </a:p>
                  </a:txBody>
                  <a:tcPr/>
                </a:tc>
                <a:extLst>
                  <a:ext uri="{0D108BD9-81ED-4DB2-BD59-A6C34878D82A}">
                    <a16:rowId xmlns:a16="http://schemas.microsoft.com/office/drawing/2014/main" val="10000"/>
                  </a:ext>
                </a:extLst>
              </a:tr>
              <a:tr h="336037">
                <a:tc>
                  <a:txBody>
                    <a:bodyPr/>
                    <a:lstStyle/>
                    <a:p>
                      <a:r>
                        <a:rPr lang="en-US" sz="1400" dirty="0"/>
                        <a:t>g2</a:t>
                      </a:r>
                    </a:p>
                  </a:txBody>
                  <a:tcPr/>
                </a:tc>
                <a:tc>
                  <a:txBody>
                    <a:bodyPr/>
                    <a:lstStyle/>
                    <a:p>
                      <a:r>
                        <a:rPr lang="en-US" sz="1400" dirty="0"/>
                        <a:t>Uninsured</a:t>
                      </a:r>
                      <a:r>
                        <a:rPr lang="en-US" sz="1400" baseline="0" dirty="0"/>
                        <a:t> deposits</a:t>
                      </a:r>
                      <a:endParaRPr lang="en-US" sz="1400" dirty="0"/>
                    </a:p>
                  </a:txBody>
                  <a:tcPr/>
                </a:tc>
                <a:tc>
                  <a:txBody>
                    <a:bodyPr/>
                    <a:lstStyle/>
                    <a:p>
                      <a:r>
                        <a:rPr lang="en-US" sz="1400" dirty="0"/>
                        <a:t>g11</a:t>
                      </a:r>
                    </a:p>
                  </a:txBody>
                  <a:tcPr/>
                </a:tc>
                <a:tc>
                  <a:txBody>
                    <a:bodyPr/>
                    <a:lstStyle/>
                    <a:p>
                      <a:r>
                        <a:rPr lang="en-US" sz="1400" dirty="0"/>
                        <a:t>Return on assets</a:t>
                      </a:r>
                    </a:p>
                  </a:txBody>
                  <a:tcPr/>
                </a:tc>
                <a:extLst>
                  <a:ext uri="{0D108BD9-81ED-4DB2-BD59-A6C34878D82A}">
                    <a16:rowId xmlns:a16="http://schemas.microsoft.com/office/drawing/2014/main" val="10001"/>
                  </a:ext>
                </a:extLst>
              </a:tr>
              <a:tr h="336037">
                <a:tc>
                  <a:txBody>
                    <a:bodyPr/>
                    <a:lstStyle/>
                    <a:p>
                      <a:r>
                        <a:rPr lang="en-US" sz="1400" dirty="0"/>
                        <a:t>g3</a:t>
                      </a:r>
                    </a:p>
                  </a:txBody>
                  <a:tcPr/>
                </a:tc>
                <a:tc>
                  <a:txBody>
                    <a:bodyPr/>
                    <a:lstStyle/>
                    <a:p>
                      <a:r>
                        <a:rPr lang="en-US" sz="1400" dirty="0"/>
                        <a:t>Loan Exposure</a:t>
                      </a:r>
                    </a:p>
                  </a:txBody>
                  <a:tcPr/>
                </a:tc>
                <a:tc>
                  <a:txBody>
                    <a:bodyPr/>
                    <a:lstStyle/>
                    <a:p>
                      <a:r>
                        <a:rPr lang="en-US" sz="1400" dirty="0"/>
                        <a:t>g12</a:t>
                      </a:r>
                    </a:p>
                  </a:txBody>
                  <a:tcPr/>
                </a:tc>
                <a:tc>
                  <a:txBody>
                    <a:bodyPr/>
                    <a:lstStyle/>
                    <a:p>
                      <a:r>
                        <a:rPr lang="en-US" sz="1400" b="1" dirty="0">
                          <a:solidFill>
                            <a:srgbClr val="00487E"/>
                          </a:solidFill>
                        </a:rPr>
                        <a:t>Return on equity</a:t>
                      </a:r>
                    </a:p>
                  </a:txBody>
                  <a:tcPr/>
                </a:tc>
                <a:extLst>
                  <a:ext uri="{0D108BD9-81ED-4DB2-BD59-A6C34878D82A}">
                    <a16:rowId xmlns:a16="http://schemas.microsoft.com/office/drawing/2014/main" val="10002"/>
                  </a:ext>
                </a:extLst>
              </a:tr>
              <a:tr h="336037">
                <a:tc>
                  <a:txBody>
                    <a:bodyPr/>
                    <a:lstStyle/>
                    <a:p>
                      <a:r>
                        <a:rPr lang="en-US" sz="1400" dirty="0"/>
                        <a:t>g4</a:t>
                      </a:r>
                    </a:p>
                  </a:txBody>
                  <a:tcPr/>
                </a:tc>
                <a:tc>
                  <a:txBody>
                    <a:bodyPr/>
                    <a:lstStyle/>
                    <a:p>
                      <a:r>
                        <a:rPr lang="en-US" sz="1400" dirty="0"/>
                        <a:t>Loan funding</a:t>
                      </a:r>
                    </a:p>
                  </a:txBody>
                  <a:tcPr/>
                </a:tc>
                <a:tc>
                  <a:txBody>
                    <a:bodyPr/>
                    <a:lstStyle/>
                    <a:p>
                      <a:r>
                        <a:rPr lang="en-US" sz="1400" dirty="0"/>
                        <a:t>g13</a:t>
                      </a:r>
                    </a:p>
                  </a:txBody>
                  <a:tcPr/>
                </a:tc>
                <a:tc>
                  <a:txBody>
                    <a:bodyPr/>
                    <a:lstStyle/>
                    <a:p>
                      <a:r>
                        <a:rPr lang="en-US" sz="1400" dirty="0"/>
                        <a:t>Dividend rate</a:t>
                      </a:r>
                    </a:p>
                  </a:txBody>
                  <a:tcPr/>
                </a:tc>
                <a:extLst>
                  <a:ext uri="{0D108BD9-81ED-4DB2-BD59-A6C34878D82A}">
                    <a16:rowId xmlns:a16="http://schemas.microsoft.com/office/drawing/2014/main" val="10003"/>
                  </a:ext>
                </a:extLst>
              </a:tr>
              <a:tr h="336037">
                <a:tc>
                  <a:txBody>
                    <a:bodyPr/>
                    <a:lstStyle/>
                    <a:p>
                      <a:r>
                        <a:rPr lang="en-US" sz="1400" dirty="0"/>
                        <a:t>g5</a:t>
                      </a:r>
                    </a:p>
                  </a:txBody>
                  <a:tcPr/>
                </a:tc>
                <a:tc>
                  <a:txBody>
                    <a:bodyPr/>
                    <a:lstStyle/>
                    <a:p>
                      <a:r>
                        <a:rPr lang="en-US" sz="1400" dirty="0"/>
                        <a:t>Nonaccrual</a:t>
                      </a:r>
                      <a:r>
                        <a:rPr lang="en-US" sz="1400" baseline="0" dirty="0"/>
                        <a:t> rate</a:t>
                      </a:r>
                      <a:endParaRPr lang="en-US" sz="1400" dirty="0"/>
                    </a:p>
                  </a:txBody>
                  <a:tcPr/>
                </a:tc>
                <a:tc>
                  <a:txBody>
                    <a:bodyPr/>
                    <a:lstStyle/>
                    <a:p>
                      <a:r>
                        <a:rPr lang="en-US" sz="1400" dirty="0"/>
                        <a:t>g14</a:t>
                      </a:r>
                    </a:p>
                  </a:txBody>
                  <a:tcPr/>
                </a:tc>
                <a:tc>
                  <a:txBody>
                    <a:bodyPr/>
                    <a:lstStyle/>
                    <a:p>
                      <a:r>
                        <a:rPr lang="en-US" sz="1400" b="1" dirty="0">
                          <a:solidFill>
                            <a:schemeClr val="accent6">
                              <a:lumMod val="50000"/>
                            </a:schemeClr>
                          </a:solidFill>
                        </a:rPr>
                        <a:t>Net interest margin</a:t>
                      </a:r>
                    </a:p>
                  </a:txBody>
                  <a:tcPr/>
                </a:tc>
                <a:extLst>
                  <a:ext uri="{0D108BD9-81ED-4DB2-BD59-A6C34878D82A}">
                    <a16:rowId xmlns:a16="http://schemas.microsoft.com/office/drawing/2014/main" val="10004"/>
                  </a:ext>
                </a:extLst>
              </a:tr>
              <a:tr h="336037">
                <a:tc>
                  <a:txBody>
                    <a:bodyPr/>
                    <a:lstStyle/>
                    <a:p>
                      <a:r>
                        <a:rPr lang="en-US" sz="1400" dirty="0"/>
                        <a:t>g6</a:t>
                      </a:r>
                    </a:p>
                  </a:txBody>
                  <a:tcPr/>
                </a:tc>
                <a:tc>
                  <a:txBody>
                    <a:bodyPr/>
                    <a:lstStyle/>
                    <a:p>
                      <a:r>
                        <a:rPr lang="en-US" sz="1400" dirty="0"/>
                        <a:t>Past</a:t>
                      </a:r>
                      <a:r>
                        <a:rPr lang="en-US" sz="1400" baseline="0" dirty="0"/>
                        <a:t> due loan rate</a:t>
                      </a:r>
                      <a:endParaRPr lang="en-US" sz="1400" dirty="0"/>
                    </a:p>
                  </a:txBody>
                  <a:tcPr/>
                </a:tc>
                <a:tc>
                  <a:txBody>
                    <a:bodyPr/>
                    <a:lstStyle/>
                    <a:p>
                      <a:r>
                        <a:rPr lang="en-US" sz="1400" dirty="0"/>
                        <a:t>g15</a:t>
                      </a:r>
                    </a:p>
                  </a:txBody>
                  <a:tcPr/>
                </a:tc>
                <a:tc>
                  <a:txBody>
                    <a:bodyPr/>
                    <a:lstStyle/>
                    <a:p>
                      <a:r>
                        <a:rPr lang="en-US" sz="1400" dirty="0"/>
                        <a:t>Net operating</a:t>
                      </a:r>
                      <a:r>
                        <a:rPr lang="en-US" sz="1400" baseline="0" dirty="0"/>
                        <a:t> margin</a:t>
                      </a:r>
                      <a:endParaRPr lang="en-US" sz="1400" dirty="0"/>
                    </a:p>
                  </a:txBody>
                  <a:tcPr/>
                </a:tc>
                <a:extLst>
                  <a:ext uri="{0D108BD9-81ED-4DB2-BD59-A6C34878D82A}">
                    <a16:rowId xmlns:a16="http://schemas.microsoft.com/office/drawing/2014/main" val="10005"/>
                  </a:ext>
                </a:extLst>
              </a:tr>
              <a:tr h="336037">
                <a:tc>
                  <a:txBody>
                    <a:bodyPr/>
                    <a:lstStyle/>
                    <a:p>
                      <a:r>
                        <a:rPr lang="en-US" sz="1400" dirty="0"/>
                        <a:t>g7</a:t>
                      </a:r>
                    </a:p>
                  </a:txBody>
                  <a:tcPr/>
                </a:tc>
                <a:tc>
                  <a:txBody>
                    <a:bodyPr/>
                    <a:lstStyle/>
                    <a:p>
                      <a:r>
                        <a:rPr lang="en-US" sz="1400" b="1" dirty="0">
                          <a:solidFill>
                            <a:srgbClr val="00B050"/>
                          </a:solidFill>
                        </a:rPr>
                        <a:t>Loan loss allowance</a:t>
                      </a:r>
                    </a:p>
                  </a:txBody>
                  <a:tcPr/>
                </a:tc>
                <a:tc>
                  <a:txBody>
                    <a:bodyPr/>
                    <a:lstStyle/>
                    <a:p>
                      <a:r>
                        <a:rPr lang="en-US" sz="1400" dirty="0"/>
                        <a:t>g16</a:t>
                      </a:r>
                    </a:p>
                  </a:txBody>
                  <a:tcPr/>
                </a:tc>
                <a:tc>
                  <a:txBody>
                    <a:bodyPr/>
                    <a:lstStyle/>
                    <a:p>
                      <a:r>
                        <a:rPr lang="en-US" sz="1400" dirty="0"/>
                        <a:t>Tax</a:t>
                      </a:r>
                      <a:r>
                        <a:rPr lang="en-US" sz="1400" baseline="0" dirty="0"/>
                        <a:t> exposure</a:t>
                      </a:r>
                      <a:endParaRPr lang="en-US" sz="1400" dirty="0"/>
                    </a:p>
                  </a:txBody>
                  <a:tcPr/>
                </a:tc>
                <a:extLst>
                  <a:ext uri="{0D108BD9-81ED-4DB2-BD59-A6C34878D82A}">
                    <a16:rowId xmlns:a16="http://schemas.microsoft.com/office/drawing/2014/main" val="10006"/>
                  </a:ext>
                </a:extLst>
              </a:tr>
              <a:tr h="336037">
                <a:tc>
                  <a:txBody>
                    <a:bodyPr/>
                    <a:lstStyle/>
                    <a:p>
                      <a:r>
                        <a:rPr lang="en-US" sz="1400" dirty="0"/>
                        <a:t>g8</a:t>
                      </a:r>
                    </a:p>
                  </a:txBody>
                  <a:tcPr/>
                </a:tc>
                <a:tc>
                  <a:txBody>
                    <a:bodyPr/>
                    <a:lstStyle/>
                    <a:p>
                      <a:r>
                        <a:rPr lang="en-US" sz="1400" b="1" dirty="0">
                          <a:solidFill>
                            <a:srgbClr val="3333CC"/>
                          </a:solidFill>
                        </a:rPr>
                        <a:t>Provision</a:t>
                      </a:r>
                      <a:r>
                        <a:rPr lang="en-US" sz="1400" b="1" baseline="0" dirty="0">
                          <a:solidFill>
                            <a:srgbClr val="3333CC"/>
                          </a:solidFill>
                        </a:rPr>
                        <a:t> rate</a:t>
                      </a:r>
                      <a:endParaRPr lang="en-US" sz="1400" b="1" dirty="0">
                        <a:solidFill>
                          <a:srgbClr val="3333CC"/>
                        </a:solidFill>
                      </a:endParaRPr>
                    </a:p>
                  </a:txBody>
                  <a:tcPr/>
                </a:tc>
                <a:tc>
                  <a:txBody>
                    <a:bodyPr/>
                    <a:lstStyle/>
                    <a:p>
                      <a:r>
                        <a:rPr lang="en-US" sz="1400" dirty="0"/>
                        <a:t>g17</a:t>
                      </a:r>
                    </a:p>
                  </a:txBody>
                  <a:tcPr/>
                </a:tc>
                <a:tc>
                  <a:txBody>
                    <a:bodyPr/>
                    <a:lstStyle/>
                    <a:p>
                      <a:r>
                        <a:rPr lang="en-US" sz="1400" dirty="0"/>
                        <a:t>Capital growth</a:t>
                      </a:r>
                    </a:p>
                  </a:txBody>
                  <a:tcPr/>
                </a:tc>
                <a:extLst>
                  <a:ext uri="{0D108BD9-81ED-4DB2-BD59-A6C34878D82A}">
                    <a16:rowId xmlns:a16="http://schemas.microsoft.com/office/drawing/2014/main" val="10007"/>
                  </a:ext>
                </a:extLst>
              </a:tr>
              <a:tr h="336037">
                <a:tc>
                  <a:txBody>
                    <a:bodyPr/>
                    <a:lstStyle/>
                    <a:p>
                      <a:r>
                        <a:rPr lang="en-US" sz="1400" dirty="0"/>
                        <a:t>g9</a:t>
                      </a:r>
                    </a:p>
                  </a:txBody>
                  <a:tcPr/>
                </a:tc>
                <a:tc>
                  <a:txBody>
                    <a:bodyPr/>
                    <a:lstStyle/>
                    <a:p>
                      <a:r>
                        <a:rPr lang="en-US" sz="1400" dirty="0"/>
                        <a:t>Loss rate</a:t>
                      </a:r>
                    </a:p>
                  </a:txBody>
                  <a:tcPr/>
                </a:tc>
                <a:tc>
                  <a:txBody>
                    <a:bodyPr/>
                    <a:lstStyle/>
                    <a:p>
                      <a:r>
                        <a:rPr lang="en-US" sz="1400" dirty="0"/>
                        <a:t>g18</a:t>
                      </a:r>
                    </a:p>
                  </a:txBody>
                  <a:tcPr/>
                </a:tc>
                <a:tc>
                  <a:txBody>
                    <a:bodyPr/>
                    <a:lstStyle/>
                    <a:p>
                      <a:r>
                        <a:rPr lang="en-US" sz="1400" b="1" dirty="0"/>
                        <a:t>Loan growth</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178962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386B0BB-7DC9-ED4C-AAF2-A014E83EA8E8}"/>
              </a:ext>
            </a:extLst>
          </p:cNvPr>
          <p:cNvSpPr txBox="1">
            <a:spLocks/>
          </p:cNvSpPr>
          <p:nvPr/>
        </p:nvSpPr>
        <p:spPr>
          <a:xfrm>
            <a:off x="251680" y="1051270"/>
            <a:ext cx="8749816" cy="55085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Clr>
                <a:schemeClr val="accent2"/>
              </a:buClr>
              <a:buNone/>
            </a:pPr>
            <a:endParaRPr lang="en-US" altLang="en-US" sz="1600" dirty="0">
              <a:solidFill>
                <a:srgbClr val="0D0D0D"/>
              </a:solidFill>
              <a:latin typeface="Times New Roman" panose="02020603050405020304" pitchFamily="18" charset="0"/>
              <a:cs typeface="Times New Roman" panose="02020603050405020304" pitchFamily="18" charset="0"/>
            </a:endParaRPr>
          </a:p>
          <a:p>
            <a:pPr algn="just">
              <a:buClr>
                <a:schemeClr val="accent2"/>
              </a:buClr>
            </a:pPr>
            <a:r>
              <a:rPr lang="en-US" altLang="en-US" sz="1800" dirty="0">
                <a:solidFill>
                  <a:srgbClr val="0D0D0D"/>
                </a:solidFill>
                <a:latin typeface="Garamond" panose="02020404030301010803" pitchFamily="18" charset="0"/>
                <a:cs typeface="Times New Roman" panose="02020603050405020304" pitchFamily="18" charset="0"/>
              </a:rPr>
              <a:t>In classical Machine Learning methods, there is an assumption that the training data and the testing data must be in the </a:t>
            </a:r>
            <a:r>
              <a:rPr lang="en-US" altLang="en-US" sz="1800" b="1" dirty="0">
                <a:solidFill>
                  <a:srgbClr val="0D0D0D"/>
                </a:solidFill>
                <a:latin typeface="Garamond" panose="02020404030301010803" pitchFamily="18" charset="0"/>
                <a:cs typeface="Times New Roman" panose="02020603050405020304" pitchFamily="18" charset="0"/>
              </a:rPr>
              <a:t>same feature space </a:t>
            </a:r>
            <a:r>
              <a:rPr lang="en-US" altLang="en-US" sz="1800" dirty="0">
                <a:solidFill>
                  <a:srgbClr val="0D0D0D"/>
                </a:solidFill>
                <a:latin typeface="Garamond" panose="02020404030301010803" pitchFamily="18" charset="0"/>
                <a:cs typeface="Times New Roman" panose="02020603050405020304" pitchFamily="18" charset="0"/>
              </a:rPr>
              <a:t>and have the </a:t>
            </a:r>
            <a:r>
              <a:rPr lang="en-US" altLang="en-US" sz="1800" b="1" dirty="0">
                <a:solidFill>
                  <a:srgbClr val="0D0D0D"/>
                </a:solidFill>
                <a:latin typeface="Garamond" panose="02020404030301010803" pitchFamily="18" charset="0"/>
                <a:cs typeface="Times New Roman" panose="02020603050405020304" pitchFamily="18" charset="0"/>
              </a:rPr>
              <a:t>same distributions</a:t>
            </a:r>
            <a:r>
              <a:rPr lang="en-US" altLang="en-US" sz="1800" dirty="0">
                <a:solidFill>
                  <a:srgbClr val="0D0D0D"/>
                </a:solidFill>
                <a:latin typeface="Garamond" panose="02020404030301010803" pitchFamily="18" charset="0"/>
                <a:cs typeface="Times New Roman" panose="02020603050405020304" pitchFamily="18" charset="0"/>
              </a:rPr>
              <a:t>.</a:t>
            </a:r>
          </a:p>
          <a:p>
            <a:pPr marL="0" indent="0" algn="just">
              <a:buNone/>
            </a:pPr>
            <a:endParaRPr lang="en-US" altLang="en-US" sz="1800" b="1" dirty="0">
              <a:solidFill>
                <a:srgbClr val="0D0D0D"/>
              </a:solidFill>
              <a:latin typeface="Garamond" panose="02020404030301010803" pitchFamily="18" charset="0"/>
              <a:cs typeface="Times New Roman" panose="02020603050405020304" pitchFamily="18" charset="0"/>
            </a:endParaRPr>
          </a:p>
          <a:p>
            <a:pPr>
              <a:buClr>
                <a:schemeClr val="accent2"/>
              </a:buClr>
            </a:pPr>
            <a:r>
              <a:rPr lang="en-US" altLang="en-US" sz="1800" b="1" dirty="0">
                <a:solidFill>
                  <a:srgbClr val="0D0D0D"/>
                </a:solidFill>
                <a:latin typeface="Garamond" panose="02020404030301010803" pitchFamily="18" charset="0"/>
                <a:cs typeface="Times New Roman" panose="02020603050405020304" pitchFamily="18" charset="0"/>
              </a:rPr>
              <a:t>Transfer Learning can be used to handle the situations: </a:t>
            </a:r>
          </a:p>
          <a:p>
            <a:pPr lvl="1">
              <a:buClr>
                <a:srgbClr val="0070C0"/>
              </a:buClr>
              <a:buFont typeface="Courier New" panose="02070309020205020404" pitchFamily="49" charset="0"/>
              <a:buChar char="o"/>
            </a:pPr>
            <a:r>
              <a:rPr lang="en-US" altLang="en-US" sz="1800" dirty="0">
                <a:solidFill>
                  <a:srgbClr val="0070C0"/>
                </a:solidFill>
                <a:latin typeface="Garamond" panose="02020404030301010803" pitchFamily="18" charset="0"/>
                <a:cs typeface="Times New Roman" panose="02020603050405020304" pitchFamily="18" charset="0"/>
              </a:rPr>
              <a:t>Same feature space but different distributions (data distribution changes rapidly)</a:t>
            </a:r>
          </a:p>
          <a:p>
            <a:pPr lvl="1">
              <a:buClr>
                <a:srgbClr val="0070C0"/>
              </a:buClr>
              <a:buFont typeface="Courier New" panose="02070309020205020404" pitchFamily="49" charset="0"/>
              <a:buChar char="o"/>
            </a:pPr>
            <a:r>
              <a:rPr lang="en-US" altLang="en-US" sz="1800" dirty="0">
                <a:solidFill>
                  <a:srgbClr val="0070C0"/>
                </a:solidFill>
                <a:latin typeface="Garamond" panose="02020404030301010803" pitchFamily="18" charset="0"/>
                <a:cs typeface="Times New Roman" panose="02020603050405020304" pitchFamily="18" charset="0"/>
              </a:rPr>
              <a:t>Different feature space</a:t>
            </a:r>
            <a:r>
              <a:rPr lang="en-US" altLang="zh-CN" sz="1800" dirty="0">
                <a:solidFill>
                  <a:srgbClr val="0070C0"/>
                </a:solidFill>
                <a:latin typeface="Garamond" panose="02020404030301010803" pitchFamily="18" charset="0"/>
                <a:cs typeface="Times New Roman" panose="02020603050405020304" pitchFamily="18" charset="0"/>
              </a:rPr>
              <a:t>s (labeled data shortage)</a:t>
            </a:r>
            <a:endParaRPr lang="en-US" altLang="en-US" sz="1800" dirty="0">
              <a:solidFill>
                <a:srgbClr val="0070C0"/>
              </a:solidFill>
              <a:latin typeface="Garamond" panose="02020404030301010803" pitchFamily="18" charset="0"/>
              <a:cs typeface="Times New Roman" panose="02020603050405020304" pitchFamily="18" charset="0"/>
            </a:endParaRPr>
          </a:p>
          <a:p>
            <a:pPr marL="274638" lvl="1" indent="0">
              <a:buClr>
                <a:schemeClr val="accent2"/>
              </a:buClr>
              <a:buFont typeface="Arial" panose="020B0604020202020204" pitchFamily="34" charset="0"/>
              <a:buNone/>
            </a:pPr>
            <a:r>
              <a:rPr lang="en-US" sz="1800" dirty="0">
                <a:latin typeface="Garamond" panose="02020404030301010803" pitchFamily="18" charset="0"/>
                <a:cs typeface="Times New Roman" panose="02020603050405020304" pitchFamily="18" charset="0"/>
              </a:rPr>
              <a:t>Two types of prediction problems: Classification and Regression </a:t>
            </a:r>
          </a:p>
          <a:p>
            <a:pPr marL="274638" lvl="1" indent="0">
              <a:buClr>
                <a:schemeClr val="accent2"/>
              </a:buClr>
              <a:buFont typeface="Arial" panose="020B0604020202020204" pitchFamily="34" charset="0"/>
              <a:buNone/>
            </a:pPr>
            <a:endParaRPr lang="en-US" sz="1800" dirty="0">
              <a:latin typeface="Garamond" panose="02020404030301010803" pitchFamily="18" charset="0"/>
              <a:cs typeface="Times New Roman" panose="02020603050405020304" pitchFamily="18" charset="0"/>
            </a:endParaRPr>
          </a:p>
          <a:p>
            <a:pPr>
              <a:buClr>
                <a:schemeClr val="accent2"/>
              </a:buClr>
            </a:pPr>
            <a:r>
              <a:rPr lang="en-US" sz="1800" b="1" dirty="0">
                <a:latin typeface="Garamond" panose="02020404030301010803" pitchFamily="18" charset="0"/>
                <a:cs typeface="Times New Roman" panose="02020603050405020304" pitchFamily="18" charset="0"/>
              </a:rPr>
              <a:t>Human-beings can utilize the knowledge, which learned previously, to solve upcoming similar but not identical problems, much faster and even better.</a:t>
            </a:r>
          </a:p>
          <a:p>
            <a:pPr marL="0" indent="0">
              <a:buNone/>
            </a:pPr>
            <a:endParaRPr lang="en-US" sz="1800" b="1" dirty="0">
              <a:latin typeface="Garamond" panose="02020404030301010803" pitchFamily="18" charset="0"/>
              <a:cs typeface="Times New Roman" panose="02020603050405020304" pitchFamily="18" charset="0"/>
            </a:endParaRPr>
          </a:p>
          <a:p>
            <a:pPr algn="just">
              <a:buClr>
                <a:schemeClr val="accent2"/>
              </a:buClr>
              <a:defRPr/>
            </a:pPr>
            <a:r>
              <a:rPr lang="en-US" sz="1800" b="1" dirty="0">
                <a:latin typeface="Garamond" panose="02020404030301010803" pitchFamily="18" charset="0"/>
                <a:cs typeface="Times New Roman" panose="02020603050405020304" pitchFamily="18" charset="0"/>
              </a:rPr>
              <a:t>Transfer Learning</a:t>
            </a:r>
            <a:r>
              <a:rPr lang="en-US" sz="1800" dirty="0">
                <a:latin typeface="Garamond" panose="02020404030301010803" pitchFamily="18" charset="0"/>
                <a:cs typeface="Times New Roman" panose="02020603050405020304" pitchFamily="18" charset="0"/>
              </a:rPr>
              <a:t> (</a:t>
            </a:r>
            <a:r>
              <a:rPr lang="en-US" sz="1800" i="1" dirty="0">
                <a:latin typeface="Garamond" panose="02020404030301010803" pitchFamily="18" charset="0"/>
                <a:cs typeface="Times New Roman" panose="02020603050405020304" pitchFamily="18" charset="0"/>
              </a:rPr>
              <a:t>learning to learn, life-long learning, meta learning, multi-task learning) was</a:t>
            </a:r>
            <a:r>
              <a:rPr lang="en-US" sz="1800" dirty="0">
                <a:latin typeface="Garamond" panose="02020404030301010803" pitchFamily="18" charset="0"/>
                <a:cs typeface="Times New Roman" panose="02020603050405020304" pitchFamily="18" charset="0"/>
              </a:rPr>
              <a:t> emerged in 1995, </a:t>
            </a:r>
            <a:r>
              <a:rPr lang="en-US" sz="1800" b="1" dirty="0">
                <a:latin typeface="Garamond" panose="02020404030301010803" pitchFamily="18" charset="0"/>
                <a:cs typeface="Times New Roman" panose="02020603050405020304" pitchFamily="18" charset="0"/>
              </a:rPr>
              <a:t>aims to exploit the knowledge accumulated from data in some auxiliary domains to facilitate predictive modeling in the current domain.</a:t>
            </a:r>
          </a:p>
          <a:p>
            <a:pPr marL="0" indent="0" algn="just">
              <a:buFont typeface="Arial" panose="020B0604020202020204" pitchFamily="34" charset="0"/>
              <a:buNone/>
              <a:defRPr/>
            </a:pPr>
            <a:endParaRPr lang="en-US" sz="1600" b="1" dirty="0"/>
          </a:p>
        </p:txBody>
      </p:sp>
      <p:sp>
        <p:nvSpPr>
          <p:cNvPr id="5" name="Title 1">
            <a:extLst>
              <a:ext uri="{FF2B5EF4-FFF2-40B4-BE49-F238E27FC236}">
                <a16:creationId xmlns:a16="http://schemas.microsoft.com/office/drawing/2014/main" id="{0F087B68-91DE-294B-9598-7BD634136FBA}"/>
              </a:ext>
            </a:extLst>
          </p:cNvPr>
          <p:cNvSpPr txBox="1">
            <a:spLocks/>
          </p:cNvSpPr>
          <p:nvPr/>
        </p:nvSpPr>
        <p:spPr>
          <a:xfrm>
            <a:off x="168029" y="166048"/>
            <a:ext cx="6482153" cy="758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dirty="0">
                <a:solidFill>
                  <a:schemeClr val="bg1"/>
                </a:solidFill>
                <a:latin typeface="Arial" panose="020B0604020202020204" pitchFamily="34" charset="0"/>
                <a:cs typeface="Arial" panose="020B0604020202020204" pitchFamily="34" charset="0"/>
              </a:rPr>
              <a:t>Transfer Learning for Prediction</a:t>
            </a:r>
          </a:p>
        </p:txBody>
      </p:sp>
    </p:spTree>
    <p:extLst>
      <p:ext uri="{BB962C8B-B14F-4D97-AF65-F5344CB8AC3E}">
        <p14:creationId xmlns:p14="http://schemas.microsoft.com/office/powerpoint/2010/main" val="607028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9EB28F-7795-1749-919D-FC048F2D2680}"/>
              </a:ext>
            </a:extLst>
          </p:cNvPr>
          <p:cNvSpPr>
            <a:spLocks noGrp="1"/>
          </p:cNvSpPr>
          <p:nvPr>
            <p:ph type="title" idx="4294967295"/>
          </p:nvPr>
        </p:nvSpPr>
        <p:spPr>
          <a:xfrm>
            <a:off x="108652" y="89294"/>
            <a:ext cx="6482153" cy="758825"/>
          </a:xfrm>
        </p:spPr>
        <p:txBody>
          <a:bodyPr>
            <a:noAutofit/>
          </a:bodyPr>
          <a:lstStyle/>
          <a:p>
            <a:pPr eaLnBrk="1" hangingPunct="1"/>
            <a:r>
              <a:rPr lang="en-US" altLang="en-US" sz="3200" b="1" dirty="0">
                <a:solidFill>
                  <a:schemeClr val="bg1"/>
                </a:solidFill>
                <a:latin typeface="Arial" panose="020B0604020202020204" pitchFamily="34" charset="0"/>
                <a:cs typeface="Arial" panose="020B0604020202020204" pitchFamily="34" charset="0"/>
              </a:rPr>
              <a:t>Transfer Learning Concept</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BFAFF47-7BC5-CB4F-AA46-758DE539F805}"/>
                  </a:ext>
                </a:extLst>
              </p:cNvPr>
              <p:cNvSpPr txBox="1">
                <a:spLocks/>
              </p:cNvSpPr>
              <p:nvPr/>
            </p:nvSpPr>
            <p:spPr>
              <a:xfrm>
                <a:off x="337252" y="1420868"/>
                <a:ext cx="8389305" cy="4930236"/>
              </a:xfrm>
              <a:prstGeom prst="rect">
                <a:avLst/>
              </a:prstGeom>
              <a:noFill/>
              <a:ln>
                <a:miter lim="800000"/>
                <a:headEnd/>
                <a:tailEnd/>
              </a:ln>
              <a:extLst/>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AU" sz="2300" b="1" dirty="0">
                  <a:solidFill>
                    <a:srgbClr val="0000CC"/>
                  </a:solidFill>
                  <a:latin typeface="Times New Roman" panose="02020603050405020304" pitchFamily="18" charset="0"/>
                  <a:cs typeface="Times New Roman" panose="02020603050405020304" pitchFamily="18" charset="0"/>
                </a:endParaRPr>
              </a:p>
              <a:p>
                <a:pPr algn="just">
                  <a:defRPr/>
                </a:pPr>
                <a:r>
                  <a:rPr lang="en-AU" sz="6400" b="1" dirty="0">
                    <a:solidFill>
                      <a:srgbClr val="00487E"/>
                    </a:solidFill>
                    <a:latin typeface="Garamond" panose="02020404030301010803" pitchFamily="18" charset="0"/>
                    <a:cs typeface="Times New Roman" panose="02020603050405020304" pitchFamily="18" charset="0"/>
                  </a:rPr>
                  <a:t>Source domain: </a:t>
                </a:r>
                <a:r>
                  <a:rPr lang="en-AU" sz="6400" b="1" i="1" dirty="0">
                    <a:solidFill>
                      <a:srgbClr val="00487E"/>
                    </a:solidFill>
                    <a:latin typeface="Garamond" panose="02020404030301010803" pitchFamily="18" charset="0"/>
                    <a:cs typeface="Times New Roman" panose="02020603050405020304" pitchFamily="18" charset="0"/>
                  </a:rPr>
                  <a:t>D</a:t>
                </a:r>
                <a:r>
                  <a:rPr lang="en-AU" sz="6400" b="1" i="1" baseline="-25000" dirty="0">
                    <a:solidFill>
                      <a:srgbClr val="00487E"/>
                    </a:solidFill>
                    <a:latin typeface="Garamond" panose="02020404030301010803" pitchFamily="18" charset="0"/>
                    <a:cs typeface="Times New Roman" panose="02020603050405020304" pitchFamily="18" charset="0"/>
                  </a:rPr>
                  <a:t>s</a:t>
                </a:r>
              </a:p>
              <a:p>
                <a:pPr algn="just">
                  <a:defRPr/>
                </a:pPr>
                <a:r>
                  <a:rPr lang="en-AU" sz="6400" b="1" dirty="0">
                    <a:solidFill>
                      <a:srgbClr val="00487E"/>
                    </a:solidFill>
                    <a:latin typeface="Garamond" panose="02020404030301010803" pitchFamily="18" charset="0"/>
                    <a:cs typeface="Times New Roman" panose="02020603050405020304" pitchFamily="18" charset="0"/>
                  </a:rPr>
                  <a:t>Learning task: </a:t>
                </a:r>
                <a:r>
                  <a:rPr lang="en-AU" sz="6400" b="1" i="1" dirty="0" err="1">
                    <a:solidFill>
                      <a:srgbClr val="00487E"/>
                    </a:solidFill>
                    <a:latin typeface="Garamond" panose="02020404030301010803" pitchFamily="18" charset="0"/>
                    <a:cs typeface="Times New Roman" panose="02020603050405020304" pitchFamily="18" charset="0"/>
                  </a:rPr>
                  <a:t>T</a:t>
                </a:r>
                <a:r>
                  <a:rPr lang="en-AU" sz="6400" b="1" i="1" baseline="-25000" dirty="0" err="1">
                    <a:solidFill>
                      <a:srgbClr val="00487E"/>
                    </a:solidFill>
                    <a:latin typeface="Garamond" panose="02020404030301010803" pitchFamily="18" charset="0"/>
                    <a:cs typeface="Times New Roman" panose="02020603050405020304" pitchFamily="18" charset="0"/>
                  </a:rPr>
                  <a:t>s</a:t>
                </a:r>
                <a:r>
                  <a:rPr lang="en-AU" sz="6400" b="1" dirty="0">
                    <a:solidFill>
                      <a:srgbClr val="00487E"/>
                    </a:solidFill>
                    <a:latin typeface="Garamond" panose="02020404030301010803" pitchFamily="18" charset="0"/>
                    <a:cs typeface="Times New Roman" panose="02020603050405020304" pitchFamily="18" charset="0"/>
                  </a:rPr>
                  <a:t> </a:t>
                </a:r>
              </a:p>
              <a:p>
                <a:pPr algn="just">
                  <a:defRPr/>
                </a:pPr>
                <a:r>
                  <a:rPr lang="en-AU" sz="6400" b="1" dirty="0">
                    <a:solidFill>
                      <a:schemeClr val="accent2"/>
                    </a:solidFill>
                    <a:latin typeface="Garamond" panose="02020404030301010803" pitchFamily="18" charset="0"/>
                    <a:cs typeface="Times New Roman" panose="02020603050405020304" pitchFamily="18" charset="0"/>
                  </a:rPr>
                  <a:t>Target domain: </a:t>
                </a:r>
                <a:r>
                  <a:rPr lang="en-AU" sz="6400" b="1" i="1" dirty="0">
                    <a:solidFill>
                      <a:schemeClr val="accent2"/>
                    </a:solidFill>
                    <a:latin typeface="Garamond" panose="02020404030301010803" pitchFamily="18" charset="0"/>
                    <a:cs typeface="Times New Roman" panose="02020603050405020304" pitchFamily="18" charset="0"/>
                  </a:rPr>
                  <a:t>D</a:t>
                </a:r>
                <a:r>
                  <a:rPr lang="en-AU" sz="6400" b="1" i="1" baseline="-25000" dirty="0">
                    <a:solidFill>
                      <a:schemeClr val="accent2"/>
                    </a:solidFill>
                    <a:latin typeface="Garamond" panose="02020404030301010803" pitchFamily="18" charset="0"/>
                    <a:cs typeface="Times New Roman" panose="02020603050405020304" pitchFamily="18" charset="0"/>
                  </a:rPr>
                  <a:t>t</a:t>
                </a:r>
                <a:r>
                  <a:rPr lang="en-AU" sz="6400" b="1" dirty="0">
                    <a:solidFill>
                      <a:schemeClr val="accent2"/>
                    </a:solidFill>
                    <a:latin typeface="Garamond" panose="02020404030301010803" pitchFamily="18" charset="0"/>
                    <a:cs typeface="Times New Roman" panose="02020603050405020304" pitchFamily="18" charset="0"/>
                  </a:rPr>
                  <a:t> </a:t>
                </a:r>
              </a:p>
              <a:p>
                <a:pPr algn="just">
                  <a:defRPr/>
                </a:pPr>
                <a:r>
                  <a:rPr lang="en-AU" sz="6400" b="1" dirty="0">
                    <a:solidFill>
                      <a:schemeClr val="accent2"/>
                    </a:solidFill>
                    <a:latin typeface="Garamond" panose="02020404030301010803" pitchFamily="18" charset="0"/>
                    <a:cs typeface="Times New Roman" panose="02020603050405020304" pitchFamily="18" charset="0"/>
                  </a:rPr>
                  <a:t>Learning task: </a:t>
                </a:r>
                <a:r>
                  <a:rPr lang="en-AU" sz="6400" b="1" i="1" dirty="0">
                    <a:solidFill>
                      <a:schemeClr val="accent2"/>
                    </a:solidFill>
                    <a:latin typeface="Garamond" panose="02020404030301010803" pitchFamily="18" charset="0"/>
                    <a:cs typeface="Times New Roman" panose="02020603050405020304" pitchFamily="18" charset="0"/>
                  </a:rPr>
                  <a:t>T</a:t>
                </a:r>
                <a:r>
                  <a:rPr lang="en-AU" sz="6400" b="1" i="1" baseline="-25000" dirty="0">
                    <a:solidFill>
                      <a:schemeClr val="accent2"/>
                    </a:solidFill>
                    <a:latin typeface="Garamond" panose="02020404030301010803" pitchFamily="18" charset="0"/>
                    <a:cs typeface="Times New Roman" panose="02020603050405020304" pitchFamily="18" charset="0"/>
                  </a:rPr>
                  <a:t>t</a:t>
                </a:r>
                <a:r>
                  <a:rPr lang="en-AU" sz="6400" b="1" dirty="0">
                    <a:solidFill>
                      <a:schemeClr val="accent2"/>
                    </a:solidFill>
                    <a:latin typeface="Garamond" panose="02020404030301010803" pitchFamily="18" charset="0"/>
                    <a:cs typeface="Times New Roman" panose="02020603050405020304" pitchFamily="18" charset="0"/>
                  </a:rPr>
                  <a:t> </a:t>
                </a:r>
              </a:p>
              <a:p>
                <a:pPr algn="just">
                  <a:defRPr/>
                </a:pPr>
                <a:endParaRPr lang="en-AU" sz="6400" b="1" dirty="0">
                  <a:solidFill>
                    <a:schemeClr val="accent2"/>
                  </a:solidFill>
                  <a:latin typeface="Garamond" panose="02020404030301010803" pitchFamily="18" charset="0"/>
                  <a:cs typeface="Times New Roman" panose="02020603050405020304" pitchFamily="18" charset="0"/>
                </a:endParaRPr>
              </a:p>
              <a:p>
                <a:pPr algn="just">
                  <a:defRPr/>
                </a:pPr>
                <a:endParaRPr lang="en-AU" sz="6400" b="1" dirty="0">
                  <a:solidFill>
                    <a:schemeClr val="accent2"/>
                  </a:solidFill>
                  <a:latin typeface="Garamond" panose="02020404030301010803" pitchFamily="18" charset="0"/>
                  <a:cs typeface="Times New Roman" panose="02020603050405020304" pitchFamily="18" charset="0"/>
                </a:endParaRPr>
              </a:p>
              <a:p>
                <a:pPr marL="0" indent="0" algn="just">
                  <a:buNone/>
                  <a:defRPr/>
                </a:pPr>
                <a:r>
                  <a:rPr lang="en-AU" sz="6400" b="1" dirty="0">
                    <a:latin typeface="Garamond" panose="02020404030301010803" pitchFamily="18" charset="0"/>
                    <a:cs typeface="Times New Roman" panose="02020603050405020304" pitchFamily="18" charset="0"/>
                  </a:rPr>
                  <a:t>Aim:</a:t>
                </a:r>
              </a:p>
              <a:p>
                <a:pPr marL="0" indent="0" algn="just">
                  <a:buNone/>
                  <a:defRPr/>
                </a:pPr>
                <a:r>
                  <a:rPr lang="en-AU" sz="6400" dirty="0">
                    <a:latin typeface="Garamond" panose="02020404030301010803" pitchFamily="18" charset="0"/>
                    <a:cs typeface="Times New Roman" panose="02020603050405020304" pitchFamily="18" charset="0"/>
                  </a:rPr>
                  <a:t>Given samples</a:t>
                </a:r>
              </a:p>
              <a:p>
                <a:pPr marL="0" indent="0" algn="just">
                  <a:buNone/>
                  <a:defRPr/>
                </a:pPr>
                <a14:m>
                  <m:oMath xmlns:m="http://schemas.openxmlformats.org/officeDocument/2006/math">
                    <m:sSubSup>
                      <m:sSubSupPr>
                        <m:ctrlPr>
                          <a:rPr lang="en-AU" sz="6400" i="1" smtClean="0">
                            <a:latin typeface="Cambria Math" panose="02040503050406030204" pitchFamily="18" charset="0"/>
                            <a:cs typeface="Times New Roman" panose="02020603050405020304" pitchFamily="18" charset="0"/>
                          </a:rPr>
                        </m:ctrlPr>
                      </m:sSubSupPr>
                      <m:e>
                        <m:r>
                          <a:rPr lang="en-AU" sz="6400" b="0" i="1" smtClean="0">
                            <a:latin typeface="Cambria Math" panose="02040503050406030204" pitchFamily="18" charset="0"/>
                            <a:cs typeface="Times New Roman" panose="02020603050405020304" pitchFamily="18" charset="0"/>
                          </a:rPr>
                          <m:t>{(</m:t>
                        </m:r>
                        <m:sSub>
                          <m:sSubPr>
                            <m:ctrlPr>
                              <a:rPr lang="en-AU" sz="6400" b="0" i="1" smtClean="0">
                                <a:latin typeface="Cambria Math" panose="02040503050406030204" pitchFamily="18" charset="0"/>
                                <a:cs typeface="Times New Roman" panose="02020603050405020304" pitchFamily="18" charset="0"/>
                              </a:rPr>
                            </m:ctrlPr>
                          </m:sSubPr>
                          <m:e>
                            <m:r>
                              <a:rPr lang="en-AU" sz="6400" b="0" i="1" smtClean="0">
                                <a:latin typeface="Cambria Math" panose="02040503050406030204" pitchFamily="18" charset="0"/>
                                <a:cs typeface="Times New Roman" panose="02020603050405020304" pitchFamily="18" charset="0"/>
                              </a:rPr>
                              <m:t>𝑥</m:t>
                            </m:r>
                          </m:e>
                          <m:sub>
                            <m:r>
                              <a:rPr lang="en-AU" sz="6400" b="0" i="1" smtClean="0">
                                <a:latin typeface="Cambria Math" panose="02040503050406030204" pitchFamily="18" charset="0"/>
                                <a:cs typeface="Times New Roman" panose="02020603050405020304" pitchFamily="18" charset="0"/>
                              </a:rPr>
                              <m:t>𝑠𝑖</m:t>
                            </m:r>
                          </m:sub>
                        </m:sSub>
                        <m:r>
                          <a:rPr lang="en-AU" sz="6400" b="0" i="1" smtClean="0">
                            <a:latin typeface="Cambria Math" panose="02040503050406030204" pitchFamily="18" charset="0"/>
                            <a:cs typeface="Times New Roman" panose="02020603050405020304" pitchFamily="18" charset="0"/>
                          </a:rPr>
                          <m:t>, </m:t>
                        </m:r>
                        <m:sSub>
                          <m:sSubPr>
                            <m:ctrlPr>
                              <a:rPr lang="en-AU" sz="6400" b="0" i="1" smtClean="0">
                                <a:latin typeface="Cambria Math" panose="02040503050406030204" pitchFamily="18" charset="0"/>
                                <a:cs typeface="Times New Roman" panose="02020603050405020304" pitchFamily="18" charset="0"/>
                              </a:rPr>
                            </m:ctrlPr>
                          </m:sSubPr>
                          <m:e>
                            <m:r>
                              <a:rPr lang="en-AU" sz="6400" b="0" i="1" smtClean="0">
                                <a:latin typeface="Cambria Math" panose="02040503050406030204" pitchFamily="18" charset="0"/>
                                <a:cs typeface="Times New Roman" panose="02020603050405020304" pitchFamily="18" charset="0"/>
                              </a:rPr>
                              <m:t>𝑦</m:t>
                            </m:r>
                          </m:e>
                          <m:sub>
                            <m:r>
                              <a:rPr lang="en-AU" sz="6400" b="0" i="1" smtClean="0">
                                <a:latin typeface="Cambria Math" panose="02040503050406030204" pitchFamily="18" charset="0"/>
                                <a:cs typeface="Times New Roman" panose="02020603050405020304" pitchFamily="18" charset="0"/>
                              </a:rPr>
                              <m:t>𝑠𝑖</m:t>
                            </m:r>
                          </m:sub>
                        </m:sSub>
                        <m:r>
                          <a:rPr lang="en-AU" sz="6400" b="0" i="1" smtClean="0">
                            <a:latin typeface="Cambria Math" panose="02040503050406030204" pitchFamily="18" charset="0"/>
                            <a:cs typeface="Times New Roman" panose="02020603050405020304" pitchFamily="18" charset="0"/>
                          </a:rPr>
                          <m:t>)}</m:t>
                        </m:r>
                      </m:e>
                      <m:sub>
                        <m:r>
                          <a:rPr lang="en-AU" sz="6400" b="0" i="1" smtClean="0">
                            <a:latin typeface="Cambria Math" panose="02040503050406030204" pitchFamily="18" charset="0"/>
                            <a:cs typeface="Times New Roman" panose="02020603050405020304" pitchFamily="18" charset="0"/>
                          </a:rPr>
                          <m:t>𝑖</m:t>
                        </m:r>
                        <m:r>
                          <a:rPr lang="en-AU" sz="6400" b="0" i="1" smtClean="0">
                            <a:latin typeface="Cambria Math" panose="02040503050406030204" pitchFamily="18" charset="0"/>
                            <a:cs typeface="Times New Roman" panose="02020603050405020304" pitchFamily="18" charset="0"/>
                          </a:rPr>
                          <m:t>=1</m:t>
                        </m:r>
                      </m:sub>
                      <m:sup>
                        <m:r>
                          <a:rPr lang="en-AU" sz="6400" b="0" i="1" smtClean="0">
                            <a:latin typeface="Cambria Math" panose="02040503050406030204" pitchFamily="18" charset="0"/>
                            <a:cs typeface="Times New Roman" panose="02020603050405020304" pitchFamily="18" charset="0"/>
                          </a:rPr>
                          <m:t>𝑛</m:t>
                        </m:r>
                      </m:sup>
                    </m:sSubSup>
                  </m:oMath>
                </a14:m>
                <a:r>
                  <a:rPr lang="en-AU" sz="6400" dirty="0">
                    <a:latin typeface="Garamond" panose="02020404030301010803" pitchFamily="18" charset="0"/>
                    <a:cs typeface="Times New Roman" panose="02020603050405020304" pitchFamily="18" charset="0"/>
                  </a:rPr>
                  <a:t>   generated by source domain,</a:t>
                </a:r>
              </a:p>
              <a:p>
                <a:pPr marL="0" indent="0" algn="just">
                  <a:buNone/>
                  <a:defRPr/>
                </a:pPr>
                <a14:m>
                  <m:oMath xmlns:m="http://schemas.openxmlformats.org/officeDocument/2006/math">
                    <m:sSubSup>
                      <m:sSubSupPr>
                        <m:ctrlPr>
                          <a:rPr lang="en-AU" sz="6400" i="1">
                            <a:latin typeface="Cambria Math" panose="02040503050406030204" pitchFamily="18" charset="0"/>
                            <a:cs typeface="Times New Roman" panose="02020603050405020304" pitchFamily="18" charset="0"/>
                          </a:rPr>
                        </m:ctrlPr>
                      </m:sSubSupPr>
                      <m:e>
                        <m:r>
                          <a:rPr lang="en-AU" sz="6400" i="1">
                            <a:latin typeface="Cambria Math" panose="02040503050406030204" pitchFamily="18" charset="0"/>
                            <a:cs typeface="Times New Roman" panose="02020603050405020304" pitchFamily="18" charset="0"/>
                          </a:rPr>
                          <m:t>{(</m:t>
                        </m:r>
                        <m:sSub>
                          <m:sSubPr>
                            <m:ctrlPr>
                              <a:rPr lang="en-AU" sz="6400" i="1">
                                <a:latin typeface="Cambria Math" panose="02040503050406030204" pitchFamily="18" charset="0"/>
                                <a:cs typeface="Times New Roman" panose="02020603050405020304" pitchFamily="18" charset="0"/>
                              </a:rPr>
                            </m:ctrlPr>
                          </m:sSubPr>
                          <m:e>
                            <m:r>
                              <a:rPr lang="en-AU" sz="6400" i="1">
                                <a:latin typeface="Cambria Math" panose="02040503050406030204" pitchFamily="18" charset="0"/>
                                <a:cs typeface="Times New Roman" panose="02020603050405020304" pitchFamily="18" charset="0"/>
                              </a:rPr>
                              <m:t>𝑥</m:t>
                            </m:r>
                          </m:e>
                          <m:sub>
                            <m:r>
                              <a:rPr lang="en-AU" sz="6400" b="0" i="1" smtClean="0">
                                <a:latin typeface="Cambria Math" panose="02040503050406030204" pitchFamily="18" charset="0"/>
                                <a:cs typeface="Times New Roman" panose="02020603050405020304" pitchFamily="18" charset="0"/>
                              </a:rPr>
                              <m:t>𝑡</m:t>
                            </m:r>
                            <m:r>
                              <a:rPr lang="en-AU" sz="6400" i="1">
                                <a:latin typeface="Cambria Math" panose="02040503050406030204" pitchFamily="18" charset="0"/>
                                <a:cs typeface="Times New Roman" panose="02020603050405020304" pitchFamily="18" charset="0"/>
                              </a:rPr>
                              <m:t>𝑖</m:t>
                            </m:r>
                          </m:sub>
                        </m:sSub>
                        <m:r>
                          <a:rPr lang="en-AU" sz="6400" i="1">
                            <a:latin typeface="Cambria Math" panose="02040503050406030204" pitchFamily="18" charset="0"/>
                            <a:cs typeface="Times New Roman" panose="02020603050405020304" pitchFamily="18" charset="0"/>
                          </a:rPr>
                          <m:t>, </m:t>
                        </m:r>
                        <m:sSub>
                          <m:sSubPr>
                            <m:ctrlPr>
                              <a:rPr lang="en-AU" sz="6400" i="1">
                                <a:latin typeface="Cambria Math" panose="02040503050406030204" pitchFamily="18" charset="0"/>
                                <a:cs typeface="Times New Roman" panose="02020603050405020304" pitchFamily="18" charset="0"/>
                              </a:rPr>
                            </m:ctrlPr>
                          </m:sSubPr>
                          <m:e>
                            <m:r>
                              <a:rPr lang="en-AU" sz="6400" i="1">
                                <a:latin typeface="Cambria Math" panose="02040503050406030204" pitchFamily="18" charset="0"/>
                                <a:cs typeface="Times New Roman" panose="02020603050405020304" pitchFamily="18" charset="0"/>
                              </a:rPr>
                              <m:t>𝑦</m:t>
                            </m:r>
                          </m:e>
                          <m:sub>
                            <m:r>
                              <a:rPr lang="en-AU" sz="6400" b="0" i="1" smtClean="0">
                                <a:latin typeface="Cambria Math" panose="02040503050406030204" pitchFamily="18" charset="0"/>
                                <a:cs typeface="Times New Roman" panose="02020603050405020304" pitchFamily="18" charset="0"/>
                              </a:rPr>
                              <m:t>𝑡</m:t>
                            </m:r>
                            <m:r>
                              <a:rPr lang="en-AU" sz="6400" i="1">
                                <a:latin typeface="Cambria Math" panose="02040503050406030204" pitchFamily="18" charset="0"/>
                                <a:cs typeface="Times New Roman" panose="02020603050405020304" pitchFamily="18" charset="0"/>
                              </a:rPr>
                              <m:t>𝑖</m:t>
                            </m:r>
                          </m:sub>
                        </m:sSub>
                        <m:r>
                          <a:rPr lang="en-AU" sz="6400" i="1">
                            <a:latin typeface="Cambria Math" panose="02040503050406030204" pitchFamily="18" charset="0"/>
                            <a:cs typeface="Times New Roman" panose="02020603050405020304" pitchFamily="18" charset="0"/>
                          </a:rPr>
                          <m:t>)}</m:t>
                        </m:r>
                      </m:e>
                      <m:sub>
                        <m:r>
                          <a:rPr lang="en-AU" sz="6400" i="1">
                            <a:latin typeface="Cambria Math" panose="02040503050406030204" pitchFamily="18" charset="0"/>
                            <a:cs typeface="Times New Roman" panose="02020603050405020304" pitchFamily="18" charset="0"/>
                          </a:rPr>
                          <m:t>𝑖</m:t>
                        </m:r>
                        <m:r>
                          <a:rPr lang="en-AU" sz="6400" i="1">
                            <a:latin typeface="Cambria Math" panose="02040503050406030204" pitchFamily="18" charset="0"/>
                            <a:cs typeface="Times New Roman" panose="02020603050405020304" pitchFamily="18" charset="0"/>
                          </a:rPr>
                          <m:t>=1</m:t>
                        </m:r>
                      </m:sub>
                      <m:sup>
                        <m:r>
                          <a:rPr lang="en-AU" sz="6400" b="0" i="1" smtClean="0">
                            <a:latin typeface="Cambria Math" panose="02040503050406030204" pitchFamily="18" charset="0"/>
                            <a:cs typeface="Times New Roman" panose="02020603050405020304" pitchFamily="18" charset="0"/>
                          </a:rPr>
                          <m:t>𝑚</m:t>
                        </m:r>
                      </m:sup>
                    </m:sSubSup>
                    <m:r>
                      <a:rPr lang="en-AU" sz="6400" b="0" i="1" smtClean="0">
                        <a:latin typeface="Cambria Math" panose="02040503050406030204" pitchFamily="18" charset="0"/>
                        <a:cs typeface="Times New Roman" panose="02020603050405020304" pitchFamily="18" charset="0"/>
                      </a:rPr>
                      <m:t>     </m:t>
                    </m:r>
                    <m:sSubSup>
                      <m:sSubSupPr>
                        <m:ctrlPr>
                          <a:rPr lang="en-AU" sz="6400" b="0" i="1" smtClean="0">
                            <a:latin typeface="Cambria Math" panose="02040503050406030204" pitchFamily="18" charset="0"/>
                            <a:cs typeface="Times New Roman" panose="02020603050405020304" pitchFamily="18" charset="0"/>
                          </a:rPr>
                        </m:ctrlPr>
                      </m:sSubSupPr>
                      <m:e>
                        <m:r>
                          <a:rPr lang="en-AU" sz="6400" b="0" i="1" smtClean="0">
                            <a:latin typeface="Cambria Math" panose="02040503050406030204" pitchFamily="18" charset="0"/>
                            <a:cs typeface="Times New Roman" panose="02020603050405020304" pitchFamily="18" charset="0"/>
                          </a:rPr>
                          <m:t>{</m:t>
                        </m:r>
                        <m:sSub>
                          <m:sSubPr>
                            <m:ctrlPr>
                              <a:rPr lang="en-AU" sz="6400" b="0" i="1" smtClean="0">
                                <a:latin typeface="Cambria Math" panose="02040503050406030204" pitchFamily="18" charset="0"/>
                                <a:cs typeface="Times New Roman" panose="02020603050405020304" pitchFamily="18" charset="0"/>
                              </a:rPr>
                            </m:ctrlPr>
                          </m:sSubPr>
                          <m:e>
                            <m:r>
                              <a:rPr lang="en-AU" sz="6400" b="0" i="1" smtClean="0">
                                <a:latin typeface="Cambria Math" panose="02040503050406030204" pitchFamily="18" charset="0"/>
                                <a:cs typeface="Times New Roman" panose="02020603050405020304" pitchFamily="18" charset="0"/>
                              </a:rPr>
                              <m:t>𝑥</m:t>
                            </m:r>
                          </m:e>
                          <m:sub>
                            <m:r>
                              <a:rPr lang="en-AU" sz="6400" b="0" i="1" smtClean="0">
                                <a:latin typeface="Cambria Math" panose="02040503050406030204" pitchFamily="18" charset="0"/>
                                <a:cs typeface="Times New Roman" panose="02020603050405020304" pitchFamily="18" charset="0"/>
                              </a:rPr>
                              <m:t>𝑡𝑖</m:t>
                            </m:r>
                          </m:sub>
                        </m:sSub>
                        <m:r>
                          <a:rPr lang="en-AU" sz="6400" b="0" i="1" smtClean="0">
                            <a:latin typeface="Cambria Math" panose="02040503050406030204" pitchFamily="18" charset="0"/>
                            <a:cs typeface="Times New Roman" panose="02020603050405020304" pitchFamily="18" charset="0"/>
                          </a:rPr>
                          <m:t>}</m:t>
                        </m:r>
                      </m:e>
                      <m:sub>
                        <m:r>
                          <a:rPr lang="en-AU" sz="6400" b="0" i="1" smtClean="0">
                            <a:latin typeface="Cambria Math" panose="02040503050406030204" pitchFamily="18" charset="0"/>
                            <a:cs typeface="Times New Roman" panose="02020603050405020304" pitchFamily="18" charset="0"/>
                          </a:rPr>
                          <m:t>𝑖</m:t>
                        </m:r>
                        <m:r>
                          <a:rPr lang="en-AU" sz="6400" b="0" i="1" smtClean="0">
                            <a:latin typeface="Cambria Math" panose="02040503050406030204" pitchFamily="18" charset="0"/>
                            <a:cs typeface="Times New Roman" panose="02020603050405020304" pitchFamily="18" charset="0"/>
                          </a:rPr>
                          <m:t>=1</m:t>
                        </m:r>
                      </m:sub>
                      <m:sup>
                        <m:r>
                          <a:rPr lang="en-AU" sz="6400" b="0" i="1" smtClean="0">
                            <a:latin typeface="Cambria Math" panose="02040503050406030204" pitchFamily="18" charset="0"/>
                            <a:cs typeface="Times New Roman" panose="02020603050405020304" pitchFamily="18" charset="0"/>
                          </a:rPr>
                          <m:t>𝑙</m:t>
                        </m:r>
                      </m:sup>
                    </m:sSubSup>
                  </m:oMath>
                </a14:m>
                <a:r>
                  <a:rPr lang="en-AU" sz="6400" dirty="0">
                    <a:latin typeface="Garamond" panose="02020404030301010803" pitchFamily="18" charset="0"/>
                    <a:cs typeface="Times New Roman" panose="02020603050405020304" pitchFamily="18" charset="0"/>
                  </a:rPr>
                  <a:t>  generated by target domain,</a:t>
                </a:r>
              </a:p>
              <a:p>
                <a:pPr marL="0" indent="0" algn="just">
                  <a:buNone/>
                  <a:defRPr/>
                </a:pPr>
                <a:r>
                  <a:rPr lang="en-AU" sz="6400" dirty="0">
                    <a:latin typeface="Garamond" panose="02020404030301010803" pitchFamily="18" charset="0"/>
                    <a:cs typeface="Times New Roman" panose="02020603050405020304" pitchFamily="18" charset="0"/>
                  </a:rPr>
                  <a:t>use these samples to predict target domain’s labelling function </a:t>
                </a:r>
                <a14:m>
                  <m:oMath xmlns:m="http://schemas.openxmlformats.org/officeDocument/2006/math">
                    <m:sSub>
                      <m:sSubPr>
                        <m:ctrlPr>
                          <a:rPr lang="en-AU" sz="6600" i="1">
                            <a:solidFill>
                              <a:schemeClr val="accent2">
                                <a:lumMod val="75000"/>
                              </a:schemeClr>
                            </a:solidFill>
                            <a:latin typeface="Cambria Math" panose="02040503050406030204" pitchFamily="18" charset="0"/>
                          </a:rPr>
                        </m:ctrlPr>
                      </m:sSubPr>
                      <m:e>
                        <m:r>
                          <a:rPr lang="en-AU" sz="6600" i="1">
                            <a:solidFill>
                              <a:schemeClr val="accent2">
                                <a:lumMod val="75000"/>
                              </a:schemeClr>
                            </a:solidFill>
                            <a:latin typeface="Cambria Math" panose="02040503050406030204" pitchFamily="18" charset="0"/>
                          </a:rPr>
                          <m:t>𝑓</m:t>
                        </m:r>
                      </m:e>
                      <m:sub>
                        <m:r>
                          <a:rPr lang="en-AU" sz="6600" i="1">
                            <a:solidFill>
                              <a:schemeClr val="accent2">
                                <a:lumMod val="75000"/>
                              </a:schemeClr>
                            </a:solidFill>
                            <a:latin typeface="Cambria Math" panose="02040503050406030204" pitchFamily="18" charset="0"/>
                          </a:rPr>
                          <m:t>𝑡</m:t>
                        </m:r>
                      </m:sub>
                    </m:sSub>
                  </m:oMath>
                </a14:m>
                <a:r>
                  <a:rPr lang="en-AU" sz="6400" b="1" dirty="0">
                    <a:solidFill>
                      <a:schemeClr val="accent2"/>
                    </a:solidFill>
                    <a:latin typeface="Garamond" panose="02020404030301010803" pitchFamily="18" charset="0"/>
                    <a:cs typeface="Times New Roman" panose="02020603050405020304" pitchFamily="18" charset="0"/>
                  </a:rPr>
                  <a:t>.</a:t>
                </a:r>
              </a:p>
              <a:p>
                <a:pPr marL="0" indent="0" algn="just">
                  <a:buFont typeface="Wingdings 2"/>
                  <a:buNone/>
                  <a:defRPr/>
                </a:pPr>
                <a:endParaRPr lang="en-AU" sz="6400" b="1" dirty="0">
                  <a:latin typeface="Garamond" panose="02020404030301010803" pitchFamily="18" charset="0"/>
                  <a:cs typeface="Times New Roman" panose="02020603050405020304" pitchFamily="18" charset="0"/>
                </a:endParaRPr>
              </a:p>
              <a:p>
                <a:pPr marL="0" indent="0" algn="just">
                  <a:buFont typeface="Wingdings 2"/>
                  <a:buNone/>
                  <a:defRPr/>
                </a:pPr>
                <a:r>
                  <a:rPr lang="en-AU" sz="6400" b="1" dirty="0">
                    <a:latin typeface="Garamond" panose="02020404030301010803" pitchFamily="18" charset="0"/>
                    <a:cs typeface="Times New Roman" panose="02020603050405020304" pitchFamily="18" charset="0"/>
                  </a:rPr>
                  <a:t>Transfer Learning </a:t>
                </a:r>
                <a:r>
                  <a:rPr lang="en-AU" sz="6400" dirty="0">
                    <a:latin typeface="Garamond" panose="02020404030301010803" pitchFamily="18" charset="0"/>
                    <a:cs typeface="Times New Roman" panose="02020603050405020304" pitchFamily="18" charset="0"/>
                  </a:rPr>
                  <a:t>improves the learning task </a:t>
                </a:r>
                <a:r>
                  <a:rPr lang="en-AU" sz="6400" b="1" i="1" dirty="0">
                    <a:solidFill>
                      <a:schemeClr val="accent2"/>
                    </a:solidFill>
                    <a:latin typeface="Garamond" panose="02020404030301010803" pitchFamily="18" charset="0"/>
                    <a:cs typeface="Times New Roman" panose="02020603050405020304" pitchFamily="18" charset="0"/>
                  </a:rPr>
                  <a:t>T</a:t>
                </a:r>
                <a:r>
                  <a:rPr lang="en-AU" sz="6400" b="1" i="1" baseline="-25000" dirty="0">
                    <a:solidFill>
                      <a:schemeClr val="accent2"/>
                    </a:solidFill>
                    <a:latin typeface="Garamond" panose="02020404030301010803" pitchFamily="18" charset="0"/>
                    <a:cs typeface="Times New Roman" panose="02020603050405020304" pitchFamily="18" charset="0"/>
                  </a:rPr>
                  <a:t>t</a:t>
                </a:r>
                <a:r>
                  <a:rPr lang="en-AU" sz="6400" dirty="0">
                    <a:solidFill>
                      <a:schemeClr val="accent2"/>
                    </a:solidFill>
                    <a:latin typeface="Garamond" panose="02020404030301010803" pitchFamily="18" charset="0"/>
                    <a:cs typeface="Times New Roman" panose="02020603050405020304" pitchFamily="18" charset="0"/>
                  </a:rPr>
                  <a:t> </a:t>
                </a:r>
                <a:r>
                  <a:rPr lang="en-AU" sz="6400" dirty="0">
                    <a:latin typeface="Garamond" panose="02020404030301010803" pitchFamily="18" charset="0"/>
                    <a:cs typeface="Times New Roman" panose="02020603050405020304" pitchFamily="18" charset="0"/>
                  </a:rPr>
                  <a:t>using the knowledge obtained from </a:t>
                </a:r>
                <a:r>
                  <a:rPr lang="en-AU" sz="6400" b="1" i="1" dirty="0">
                    <a:solidFill>
                      <a:srgbClr val="00487E"/>
                    </a:solidFill>
                    <a:latin typeface="Garamond" panose="02020404030301010803" pitchFamily="18" charset="0"/>
                    <a:cs typeface="Times New Roman" panose="02020603050405020304" pitchFamily="18" charset="0"/>
                  </a:rPr>
                  <a:t>D</a:t>
                </a:r>
                <a:r>
                  <a:rPr lang="en-AU" sz="6400" b="1" i="1" baseline="-25000" dirty="0">
                    <a:solidFill>
                      <a:srgbClr val="00487E"/>
                    </a:solidFill>
                    <a:latin typeface="Garamond" panose="02020404030301010803" pitchFamily="18" charset="0"/>
                    <a:cs typeface="Times New Roman" panose="02020603050405020304" pitchFamily="18" charset="0"/>
                  </a:rPr>
                  <a:t>s</a:t>
                </a:r>
                <a:r>
                  <a:rPr lang="en-AU" sz="6400" i="1" dirty="0">
                    <a:solidFill>
                      <a:srgbClr val="00487E"/>
                    </a:solidFill>
                    <a:latin typeface="Garamond" panose="02020404030301010803" pitchFamily="18" charset="0"/>
                    <a:cs typeface="Times New Roman" panose="02020603050405020304" pitchFamily="18" charset="0"/>
                  </a:rPr>
                  <a:t> </a:t>
                </a:r>
                <a:r>
                  <a:rPr lang="en-AU" sz="6400" dirty="0">
                    <a:latin typeface="Garamond" panose="02020404030301010803" pitchFamily="18" charset="0"/>
                    <a:cs typeface="Times New Roman" panose="02020603050405020304" pitchFamily="18" charset="0"/>
                  </a:rPr>
                  <a:t>and</a:t>
                </a:r>
              </a:p>
              <a:p>
                <a:pPr marL="0" indent="0" algn="just">
                  <a:buFont typeface="Wingdings 2"/>
                  <a:buNone/>
                  <a:defRPr/>
                </a:pPr>
                <a:r>
                  <a:rPr lang="en-AU" sz="6400" i="1" dirty="0">
                    <a:solidFill>
                      <a:srgbClr val="0000CC"/>
                    </a:solidFill>
                    <a:latin typeface="Garamond" panose="02020404030301010803" pitchFamily="18" charset="0"/>
                    <a:cs typeface="Times New Roman" panose="02020603050405020304" pitchFamily="18" charset="0"/>
                  </a:rPr>
                  <a:t> </a:t>
                </a:r>
                <a:r>
                  <a:rPr lang="en-AU" sz="6400" b="1" i="1" dirty="0" err="1">
                    <a:solidFill>
                      <a:srgbClr val="00487E"/>
                    </a:solidFill>
                    <a:latin typeface="Garamond" panose="02020404030301010803" pitchFamily="18" charset="0"/>
                    <a:cs typeface="Times New Roman" panose="02020603050405020304" pitchFamily="18" charset="0"/>
                  </a:rPr>
                  <a:t>T</a:t>
                </a:r>
                <a:r>
                  <a:rPr lang="en-AU" sz="6400" b="1" i="1" baseline="-25000" dirty="0" err="1">
                    <a:solidFill>
                      <a:srgbClr val="00487E"/>
                    </a:solidFill>
                    <a:latin typeface="Garamond" panose="02020404030301010803" pitchFamily="18" charset="0"/>
                    <a:cs typeface="Times New Roman" panose="02020603050405020304" pitchFamily="18" charset="0"/>
                  </a:rPr>
                  <a:t>s</a:t>
                </a:r>
                <a:r>
                  <a:rPr lang="en-AU" sz="6400" i="1" dirty="0">
                    <a:solidFill>
                      <a:srgbClr val="0000CC"/>
                    </a:solidFill>
                    <a:latin typeface="Garamond" panose="02020404030301010803" pitchFamily="18" charset="0"/>
                    <a:cs typeface="Times New Roman" panose="02020603050405020304" pitchFamily="18" charset="0"/>
                  </a:rPr>
                  <a:t> </a:t>
                </a:r>
                <a:r>
                  <a:rPr lang="en-AU" sz="6400" dirty="0">
                    <a:latin typeface="Garamond" panose="02020404030301010803" pitchFamily="18" charset="0"/>
                    <a:cs typeface="Times New Roman" panose="02020603050405020304" pitchFamily="18" charset="0"/>
                  </a:rPr>
                  <a:t>where</a:t>
                </a:r>
                <a:r>
                  <a:rPr lang="en-AU" sz="6400" i="1" dirty="0">
                    <a:latin typeface="Garamond" panose="02020404030301010803" pitchFamily="18" charset="0"/>
                    <a:cs typeface="Times New Roman" panose="02020603050405020304" pitchFamily="18" charset="0"/>
                  </a:rPr>
                  <a:t> </a:t>
                </a:r>
                <a:r>
                  <a:rPr lang="en-AU" sz="6400" b="1" i="1" dirty="0" err="1">
                    <a:solidFill>
                      <a:srgbClr val="00487E"/>
                    </a:solidFill>
                    <a:latin typeface="Garamond" panose="02020404030301010803" pitchFamily="18" charset="0"/>
                    <a:cs typeface="Times New Roman" panose="02020603050405020304" pitchFamily="18" charset="0"/>
                  </a:rPr>
                  <a:t>D</a:t>
                </a:r>
                <a:r>
                  <a:rPr lang="en-AU" sz="6400" b="1" i="1" baseline="-25000" dirty="0" err="1">
                    <a:solidFill>
                      <a:srgbClr val="00487E"/>
                    </a:solidFill>
                    <a:latin typeface="Garamond" panose="02020404030301010803" pitchFamily="18" charset="0"/>
                    <a:cs typeface="Times New Roman" panose="02020603050405020304" pitchFamily="18" charset="0"/>
                  </a:rPr>
                  <a:t>s</a:t>
                </a:r>
                <a:r>
                  <a:rPr lang="en-AU" sz="6400" b="1" i="1" dirty="0" err="1">
                    <a:latin typeface="Garamond" panose="02020404030301010803" pitchFamily="18" charset="0"/>
                    <a:cs typeface="Times New Roman" panose="02020603050405020304" pitchFamily="18" charset="0"/>
                  </a:rPr>
                  <a:t>≠</a:t>
                </a:r>
                <a:r>
                  <a:rPr lang="en-AU" sz="6400" b="1" i="1" dirty="0" err="1">
                    <a:solidFill>
                      <a:schemeClr val="accent2"/>
                    </a:solidFill>
                    <a:latin typeface="Garamond" panose="02020404030301010803" pitchFamily="18" charset="0"/>
                    <a:cs typeface="Times New Roman" panose="02020603050405020304" pitchFamily="18" charset="0"/>
                  </a:rPr>
                  <a:t>D</a:t>
                </a:r>
                <a:r>
                  <a:rPr lang="en-AU" sz="6400" b="1" i="1" baseline="-25000" dirty="0" err="1">
                    <a:solidFill>
                      <a:schemeClr val="accent2"/>
                    </a:solidFill>
                    <a:latin typeface="Garamond" panose="02020404030301010803" pitchFamily="18" charset="0"/>
                    <a:cs typeface="Times New Roman" panose="02020603050405020304" pitchFamily="18" charset="0"/>
                  </a:rPr>
                  <a:t>t</a:t>
                </a:r>
                <a:r>
                  <a:rPr lang="en-AU" sz="6400" b="1" i="1" dirty="0">
                    <a:latin typeface="Garamond" panose="02020404030301010803" pitchFamily="18" charset="0"/>
                    <a:cs typeface="Times New Roman" panose="02020603050405020304" pitchFamily="18" charset="0"/>
                  </a:rPr>
                  <a:t> </a:t>
                </a:r>
                <a:r>
                  <a:rPr lang="en-AU" sz="6400" dirty="0">
                    <a:latin typeface="Garamond" panose="02020404030301010803" pitchFamily="18" charset="0"/>
                    <a:cs typeface="Times New Roman" panose="02020603050405020304" pitchFamily="18" charset="0"/>
                  </a:rPr>
                  <a:t>or</a:t>
                </a:r>
                <a:r>
                  <a:rPr lang="en-AU" sz="6400" i="1" dirty="0">
                    <a:latin typeface="Garamond" panose="02020404030301010803" pitchFamily="18" charset="0"/>
                    <a:cs typeface="Times New Roman" panose="02020603050405020304" pitchFamily="18" charset="0"/>
                  </a:rPr>
                  <a:t> </a:t>
                </a:r>
                <a:r>
                  <a:rPr lang="en-AU" sz="6400" b="1" i="1" dirty="0" err="1">
                    <a:solidFill>
                      <a:srgbClr val="00487E"/>
                    </a:solidFill>
                    <a:latin typeface="Garamond" panose="02020404030301010803" pitchFamily="18" charset="0"/>
                    <a:cs typeface="Times New Roman" panose="02020603050405020304" pitchFamily="18" charset="0"/>
                  </a:rPr>
                  <a:t>T</a:t>
                </a:r>
                <a:r>
                  <a:rPr lang="en-AU" sz="6400" b="1" i="1" baseline="-25000" dirty="0" err="1">
                    <a:solidFill>
                      <a:srgbClr val="00487E"/>
                    </a:solidFill>
                    <a:latin typeface="Garamond" panose="02020404030301010803" pitchFamily="18" charset="0"/>
                    <a:cs typeface="Times New Roman" panose="02020603050405020304" pitchFamily="18" charset="0"/>
                  </a:rPr>
                  <a:t>s</a:t>
                </a:r>
                <a:r>
                  <a:rPr lang="en-AU" sz="6400" b="1" i="1" dirty="0" err="1">
                    <a:latin typeface="Garamond" panose="02020404030301010803" pitchFamily="18" charset="0"/>
                    <a:cs typeface="Times New Roman" panose="02020603050405020304" pitchFamily="18" charset="0"/>
                  </a:rPr>
                  <a:t>≠</a:t>
                </a:r>
                <a:r>
                  <a:rPr lang="en-AU" sz="6400" b="1" i="1" dirty="0" err="1">
                    <a:solidFill>
                      <a:schemeClr val="accent2"/>
                    </a:solidFill>
                    <a:latin typeface="Garamond" panose="02020404030301010803" pitchFamily="18" charset="0"/>
                    <a:cs typeface="Times New Roman" panose="02020603050405020304" pitchFamily="18" charset="0"/>
                  </a:rPr>
                  <a:t>T</a:t>
                </a:r>
                <a:r>
                  <a:rPr lang="en-AU" sz="6400" b="1" i="1" baseline="-25000" dirty="0" err="1">
                    <a:solidFill>
                      <a:schemeClr val="accent2"/>
                    </a:solidFill>
                    <a:latin typeface="Garamond" panose="02020404030301010803" pitchFamily="18" charset="0"/>
                    <a:cs typeface="Times New Roman" panose="02020603050405020304" pitchFamily="18" charset="0"/>
                  </a:rPr>
                  <a:t>t</a:t>
                </a:r>
                <a:r>
                  <a:rPr lang="en-AU" sz="6400" dirty="0">
                    <a:latin typeface="Garamond" panose="02020404030301010803" pitchFamily="18" charset="0"/>
                    <a:cs typeface="Times New Roman" panose="02020603050405020304" pitchFamily="18" charset="0"/>
                  </a:rPr>
                  <a:t>.</a:t>
                </a:r>
              </a:p>
              <a:p>
                <a:pPr marL="0" indent="0" algn="just">
                  <a:buFont typeface="Wingdings 2"/>
                  <a:buNone/>
                  <a:defRPr/>
                </a:pPr>
                <a:endParaRPr lang="en-AU" sz="4500" dirty="0">
                  <a:latin typeface="Garamond" panose="02020404030301010803" pitchFamily="18" charset="0"/>
                  <a:cs typeface="Times New Roman" panose="02020603050405020304" pitchFamily="18" charset="0"/>
                </a:endParaRPr>
              </a:p>
              <a:p>
                <a:pPr marL="548640" lvl="1" indent="-274320" algn="just">
                  <a:buFont typeface="Arial" panose="020B0604020202020204" pitchFamily="34" charset="0"/>
                  <a:buNone/>
                  <a:defRPr/>
                </a:pPr>
                <a:endParaRPr lang="en-AU" sz="5500" i="1" dirty="0">
                  <a:solidFill>
                    <a:srgbClr val="0000CC"/>
                  </a:solidFill>
                  <a:latin typeface="Garamond" panose="02020404030301010803" pitchFamily="18" charset="0"/>
                  <a:cs typeface="Times New Roman" panose="02020603050405020304" pitchFamily="18" charset="0"/>
                </a:endParaRPr>
              </a:p>
              <a:p>
                <a:pPr marL="548640" lvl="1" indent="-274320" algn="just">
                  <a:buFont typeface="Arial" panose="020B0604020202020204" pitchFamily="34" charset="0"/>
                  <a:buNone/>
                  <a:defRPr/>
                </a:pPr>
                <a:endParaRPr lang="en-AU" sz="2500" i="1" dirty="0"/>
              </a:p>
              <a:p>
                <a:pPr marL="548640" lvl="1" indent="-274320" algn="just">
                  <a:buFont typeface="Arial" panose="020B0604020202020204" pitchFamily="34" charset="0"/>
                  <a:buNone/>
                  <a:defRPr/>
                </a:pPr>
                <a:endParaRPr lang="en-AU" sz="2600" i="1" dirty="0"/>
              </a:p>
            </p:txBody>
          </p:sp>
        </mc:Choice>
        <mc:Fallback xmlns="">
          <p:sp>
            <p:nvSpPr>
              <p:cNvPr id="4" name="Content Placeholder 2">
                <a:extLst>
                  <a:ext uri="{FF2B5EF4-FFF2-40B4-BE49-F238E27FC236}">
                    <a16:creationId xmlns:a16="http://schemas.microsoft.com/office/drawing/2014/main" id="{1BFAFF47-7BC5-CB4F-AA46-758DE539F805}"/>
                  </a:ext>
                </a:extLst>
              </p:cNvPr>
              <p:cNvSpPr txBox="1">
                <a:spLocks noRot="1" noChangeAspect="1" noMove="1" noResize="1" noEditPoints="1" noAdjustHandles="1" noChangeArrowheads="1" noChangeShapeType="1" noTextEdit="1"/>
              </p:cNvSpPr>
              <p:nvPr/>
            </p:nvSpPr>
            <p:spPr>
              <a:xfrm>
                <a:off x="337252" y="1420868"/>
                <a:ext cx="8389305" cy="4930236"/>
              </a:xfrm>
              <a:prstGeom prst="rect">
                <a:avLst/>
              </a:prstGeom>
              <a:blipFill>
                <a:blip r:embed="rId3"/>
                <a:stretch>
                  <a:fillRect l="-303"/>
                </a:stretch>
              </a:blipFill>
              <a:ln>
                <a:miter lim="800000"/>
                <a:headEnd/>
                <a:tailEnd/>
              </a:ln>
              <a:extLst/>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7CA770A8-EC26-2C4E-8622-40292E2364B3}"/>
              </a:ext>
            </a:extLst>
          </p:cNvPr>
          <p:cNvSpPr/>
          <p:nvPr/>
        </p:nvSpPr>
        <p:spPr>
          <a:xfrm>
            <a:off x="2862587" y="1834764"/>
            <a:ext cx="1804553" cy="405371"/>
          </a:xfrm>
          <a:prstGeom prst="roundRect">
            <a:avLst/>
          </a:prstGeom>
          <a:solidFill>
            <a:srgbClr val="00487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latin typeface="Garamond" panose="02020404030301010803" pitchFamily="18" charset="0"/>
                <a:cs typeface="Times New Roman" pitchFamily="18" charset="0"/>
              </a:rPr>
              <a:t>Source domain </a:t>
            </a:r>
            <a:endParaRPr lang="en-US" sz="2000" dirty="0">
              <a:latin typeface="Garamond" panose="02020404030301010803" pitchFamily="18" charset="0"/>
            </a:endParaRPr>
          </a:p>
        </p:txBody>
      </p:sp>
      <p:sp>
        <p:nvSpPr>
          <p:cNvPr id="6" name="Rounded Rectangle 5">
            <a:extLst>
              <a:ext uri="{FF2B5EF4-FFF2-40B4-BE49-F238E27FC236}">
                <a16:creationId xmlns:a16="http://schemas.microsoft.com/office/drawing/2014/main" id="{AA690D68-FD7A-2041-90CF-8607203425A6}"/>
              </a:ext>
            </a:extLst>
          </p:cNvPr>
          <p:cNvSpPr/>
          <p:nvPr/>
        </p:nvSpPr>
        <p:spPr>
          <a:xfrm>
            <a:off x="6823027" y="1808087"/>
            <a:ext cx="1803672"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bg1"/>
                </a:solidFill>
                <a:latin typeface="Garamond" panose="02020404030301010803" pitchFamily="18" charset="0"/>
                <a:cs typeface="Times New Roman" pitchFamily="18" charset="0"/>
              </a:rPr>
              <a:t>Target domain</a:t>
            </a:r>
            <a:endParaRPr lang="en-US" sz="2000" dirty="0">
              <a:solidFill>
                <a:schemeClr val="bg1"/>
              </a:solidFill>
              <a:latin typeface="Garamond" panose="02020404030301010803" pitchFamily="18" charset="0"/>
            </a:endParaRPr>
          </a:p>
        </p:txBody>
      </p:sp>
      <p:sp>
        <p:nvSpPr>
          <p:cNvPr id="7" name="Curved Down Arrow 6">
            <a:extLst>
              <a:ext uri="{FF2B5EF4-FFF2-40B4-BE49-F238E27FC236}">
                <a16:creationId xmlns:a16="http://schemas.microsoft.com/office/drawing/2014/main" id="{9CAB867C-2A41-BA4F-B910-B94FB24619B0}"/>
              </a:ext>
            </a:extLst>
          </p:cNvPr>
          <p:cNvSpPr/>
          <p:nvPr/>
        </p:nvSpPr>
        <p:spPr>
          <a:xfrm>
            <a:off x="4023359" y="1232023"/>
            <a:ext cx="3447739" cy="576064"/>
          </a:xfrm>
          <a:prstGeom prst="curvedDownArrow">
            <a:avLst/>
          </a:prstGeom>
          <a:gradFill flip="none" rotWithShape="1">
            <a:gsLst>
              <a:gs pos="0">
                <a:schemeClr val="accent2"/>
              </a:gs>
              <a:gs pos="0">
                <a:srgbClr val="00487E"/>
              </a:gs>
              <a:gs pos="51000">
                <a:schemeClr val="accent2"/>
              </a:gs>
              <a:gs pos="79000">
                <a:schemeClr val="accent2"/>
              </a:gs>
              <a:gs pos="100000">
                <a:srgbClr val="FF82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ltLang="en-US" dirty="0">
              <a:solidFill>
                <a:schemeClr val="tx1"/>
              </a:solidFill>
              <a:ea typeface="ＭＳ Ｐゴシック" pitchFamily="34" charset="-128"/>
              <a:cs typeface="Arial"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46C91E6-22A3-C74B-8C19-61409C79E23F}"/>
                  </a:ext>
                </a:extLst>
              </p:cNvPr>
              <p:cNvSpPr txBox="1"/>
              <p:nvPr/>
            </p:nvSpPr>
            <p:spPr>
              <a:xfrm>
                <a:off x="2862587" y="2519413"/>
                <a:ext cx="170527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487E"/>
                              </a:solidFill>
                              <a:latin typeface="Cambria Math" panose="02040503050406030204" pitchFamily="18" charset="0"/>
                            </a:rPr>
                          </m:ctrlPr>
                        </m:sSubPr>
                        <m:e>
                          <m:r>
                            <a:rPr lang="en-AU" b="0" i="1" smtClean="0">
                              <a:solidFill>
                                <a:srgbClr val="00487E"/>
                              </a:solidFill>
                              <a:latin typeface="Cambria Math" panose="02040503050406030204" pitchFamily="18" charset="0"/>
                            </a:rPr>
                            <m:t>𝐷</m:t>
                          </m:r>
                        </m:e>
                        <m:sub>
                          <m:r>
                            <a:rPr lang="en-AU" b="0" i="1" smtClean="0">
                              <a:solidFill>
                                <a:srgbClr val="00487E"/>
                              </a:solidFill>
                              <a:latin typeface="Cambria Math" panose="02040503050406030204" pitchFamily="18" charset="0"/>
                            </a:rPr>
                            <m:t>𝑠</m:t>
                          </m:r>
                        </m:sub>
                      </m:sSub>
                      <m:r>
                        <a:rPr lang="en-AU" b="0" i="1" smtClean="0">
                          <a:solidFill>
                            <a:srgbClr val="00487E"/>
                          </a:solidFill>
                          <a:latin typeface="Cambria Math" panose="02040503050406030204" pitchFamily="18" charset="0"/>
                        </a:rPr>
                        <m:t>=</m:t>
                      </m:r>
                      <m:d>
                        <m:dPr>
                          <m:begChr m:val="{"/>
                          <m:endChr m:val="}"/>
                          <m:ctrlPr>
                            <a:rPr lang="en-AU" b="0" i="1" smtClean="0">
                              <a:solidFill>
                                <a:srgbClr val="00487E"/>
                              </a:solidFill>
                              <a:latin typeface="Cambria Math" panose="02040503050406030204" pitchFamily="18" charset="0"/>
                            </a:rPr>
                          </m:ctrlPr>
                        </m:dPr>
                        <m:e>
                          <m:sSub>
                            <m:sSubPr>
                              <m:ctrlPr>
                                <a:rPr lang="en-AU" b="0" i="1" smtClean="0">
                                  <a:solidFill>
                                    <a:srgbClr val="00487E"/>
                                  </a:solidFill>
                                  <a:latin typeface="Cambria Math" panose="02040503050406030204" pitchFamily="18" charset="0"/>
                                </a:rPr>
                              </m:ctrlPr>
                            </m:sSubPr>
                            <m:e>
                              <m:r>
                                <a:rPr lang="en-AU" b="0" i="1" smtClean="0">
                                  <a:solidFill>
                                    <a:srgbClr val="00487E"/>
                                  </a:solidFill>
                                  <a:latin typeface="Cambria Math" panose="02040503050406030204" pitchFamily="18" charset="0"/>
                                </a:rPr>
                                <m:t>𝑋</m:t>
                              </m:r>
                            </m:e>
                            <m:sub>
                              <m:r>
                                <a:rPr lang="en-AU" b="0" i="1" smtClean="0">
                                  <a:solidFill>
                                    <a:srgbClr val="00487E"/>
                                  </a:solidFill>
                                  <a:latin typeface="Cambria Math" panose="02040503050406030204" pitchFamily="18" charset="0"/>
                                </a:rPr>
                                <m:t>𝑠</m:t>
                              </m:r>
                            </m:sub>
                          </m:sSub>
                          <m:r>
                            <a:rPr lang="en-AU" b="0" i="1" smtClean="0">
                              <a:solidFill>
                                <a:srgbClr val="00487E"/>
                              </a:solidFill>
                              <a:latin typeface="Cambria Math" panose="02040503050406030204" pitchFamily="18" charset="0"/>
                            </a:rPr>
                            <m:t>, </m:t>
                          </m:r>
                          <m:r>
                            <a:rPr lang="en-AU" b="0" i="1" smtClean="0">
                              <a:solidFill>
                                <a:srgbClr val="00487E"/>
                              </a:solidFill>
                              <a:latin typeface="Cambria Math" panose="02040503050406030204" pitchFamily="18" charset="0"/>
                            </a:rPr>
                            <m:t>𝑃</m:t>
                          </m:r>
                          <m:r>
                            <a:rPr lang="en-AU" b="0" i="1" smtClean="0">
                              <a:solidFill>
                                <a:srgbClr val="00487E"/>
                              </a:solidFill>
                              <a:latin typeface="Cambria Math" panose="02040503050406030204" pitchFamily="18" charset="0"/>
                            </a:rPr>
                            <m:t>, </m:t>
                          </m:r>
                          <m:sSub>
                            <m:sSubPr>
                              <m:ctrlPr>
                                <a:rPr lang="en-AU" b="0" i="1" smtClean="0">
                                  <a:solidFill>
                                    <a:srgbClr val="00487E"/>
                                  </a:solidFill>
                                  <a:latin typeface="Cambria Math" panose="02040503050406030204" pitchFamily="18" charset="0"/>
                                </a:rPr>
                              </m:ctrlPr>
                            </m:sSubPr>
                            <m:e>
                              <m:r>
                                <a:rPr lang="en-AU" b="0" i="1" smtClean="0">
                                  <a:solidFill>
                                    <a:srgbClr val="00487E"/>
                                  </a:solidFill>
                                  <a:latin typeface="Cambria Math" panose="02040503050406030204" pitchFamily="18" charset="0"/>
                                </a:rPr>
                                <m:t>𝑇</m:t>
                              </m:r>
                            </m:e>
                            <m:sub>
                              <m:r>
                                <a:rPr lang="en-AU" b="0" i="1" smtClean="0">
                                  <a:solidFill>
                                    <a:srgbClr val="00487E"/>
                                  </a:solidFill>
                                  <a:latin typeface="Cambria Math" panose="02040503050406030204" pitchFamily="18" charset="0"/>
                                </a:rPr>
                                <m:t>𝑠</m:t>
                              </m:r>
                            </m:sub>
                          </m:sSub>
                        </m:e>
                      </m:d>
                    </m:oMath>
                  </m:oMathPara>
                </a14:m>
                <a:endParaRPr lang="en-AU" b="0" dirty="0">
                  <a:solidFill>
                    <a:srgbClr val="00487E"/>
                  </a:solidFill>
                </a:endParaRPr>
              </a:p>
              <a:p>
                <a:pPr/>
                <a14:m>
                  <m:oMathPara xmlns:m="http://schemas.openxmlformats.org/officeDocument/2006/math">
                    <m:oMathParaPr>
                      <m:jc m:val="centerGroup"/>
                    </m:oMathParaPr>
                    <m:oMath xmlns:m="http://schemas.openxmlformats.org/officeDocument/2006/math">
                      <m:sSub>
                        <m:sSubPr>
                          <m:ctrlPr>
                            <a:rPr lang="en-AU" i="1">
                              <a:solidFill>
                                <a:srgbClr val="00487E"/>
                              </a:solidFill>
                              <a:latin typeface="Cambria Math" panose="02040503050406030204" pitchFamily="18" charset="0"/>
                            </a:rPr>
                          </m:ctrlPr>
                        </m:sSubPr>
                        <m:e>
                          <m:r>
                            <a:rPr lang="en-AU" i="1">
                              <a:solidFill>
                                <a:srgbClr val="00487E"/>
                              </a:solidFill>
                              <a:latin typeface="Cambria Math" panose="02040503050406030204" pitchFamily="18" charset="0"/>
                            </a:rPr>
                            <m:t>𝑇</m:t>
                          </m:r>
                        </m:e>
                        <m:sub>
                          <m:r>
                            <a:rPr lang="en-AU" i="1">
                              <a:solidFill>
                                <a:srgbClr val="00487E"/>
                              </a:solidFill>
                              <a:latin typeface="Cambria Math" panose="02040503050406030204" pitchFamily="18" charset="0"/>
                            </a:rPr>
                            <m:t>𝑠</m:t>
                          </m:r>
                        </m:sub>
                      </m:sSub>
                      <m:r>
                        <a:rPr lang="en-AU" b="0" i="0" smtClean="0">
                          <a:solidFill>
                            <a:srgbClr val="00487E"/>
                          </a:solidFill>
                          <a:latin typeface="Cambria Math" panose="02040503050406030204" pitchFamily="18" charset="0"/>
                        </a:rPr>
                        <m:t>=(</m:t>
                      </m:r>
                      <m:sSub>
                        <m:sSubPr>
                          <m:ctrlPr>
                            <a:rPr lang="en-AU" b="0" i="1" smtClean="0">
                              <a:solidFill>
                                <a:srgbClr val="00487E"/>
                              </a:solidFill>
                              <a:latin typeface="Cambria Math" panose="02040503050406030204" pitchFamily="18" charset="0"/>
                            </a:rPr>
                          </m:ctrlPr>
                        </m:sSubPr>
                        <m:e>
                          <m:r>
                            <a:rPr lang="en-AU" b="0" i="1" smtClean="0">
                              <a:solidFill>
                                <a:srgbClr val="00487E"/>
                              </a:solidFill>
                              <a:latin typeface="Cambria Math" panose="02040503050406030204" pitchFamily="18" charset="0"/>
                            </a:rPr>
                            <m:t>𝑌</m:t>
                          </m:r>
                        </m:e>
                        <m:sub>
                          <m:r>
                            <a:rPr lang="en-AU" b="0" i="1" smtClean="0">
                              <a:solidFill>
                                <a:srgbClr val="00487E"/>
                              </a:solidFill>
                              <a:latin typeface="Cambria Math" panose="02040503050406030204" pitchFamily="18" charset="0"/>
                            </a:rPr>
                            <m:t>𝑠</m:t>
                          </m:r>
                        </m:sub>
                      </m:sSub>
                      <m:r>
                        <a:rPr lang="en-AU" b="0" i="1" smtClean="0">
                          <a:solidFill>
                            <a:srgbClr val="00487E"/>
                          </a:solidFill>
                          <a:latin typeface="Cambria Math" panose="02040503050406030204" pitchFamily="18" charset="0"/>
                        </a:rPr>
                        <m:t>, </m:t>
                      </m:r>
                      <m:sSub>
                        <m:sSubPr>
                          <m:ctrlPr>
                            <a:rPr lang="en-AU" b="0" i="1" smtClean="0">
                              <a:solidFill>
                                <a:srgbClr val="00487E"/>
                              </a:solidFill>
                              <a:latin typeface="Cambria Math" panose="02040503050406030204" pitchFamily="18" charset="0"/>
                            </a:rPr>
                          </m:ctrlPr>
                        </m:sSubPr>
                        <m:e>
                          <m:r>
                            <a:rPr lang="en-AU" b="0" i="1" smtClean="0">
                              <a:solidFill>
                                <a:srgbClr val="00487E"/>
                              </a:solidFill>
                              <a:latin typeface="Cambria Math" panose="02040503050406030204" pitchFamily="18" charset="0"/>
                            </a:rPr>
                            <m:t>𝑓</m:t>
                          </m:r>
                        </m:e>
                        <m:sub>
                          <m:r>
                            <a:rPr lang="en-AU" b="0" i="1" smtClean="0">
                              <a:solidFill>
                                <a:srgbClr val="00487E"/>
                              </a:solidFill>
                              <a:latin typeface="Cambria Math" panose="02040503050406030204" pitchFamily="18" charset="0"/>
                            </a:rPr>
                            <m:t>𝑠</m:t>
                          </m:r>
                        </m:sub>
                      </m:sSub>
                      <m:r>
                        <a:rPr lang="en-AU" b="0" i="0" smtClean="0">
                          <a:solidFill>
                            <a:srgbClr val="00487E"/>
                          </a:solidFill>
                          <a:latin typeface="Cambria Math" panose="02040503050406030204" pitchFamily="18" charset="0"/>
                        </a:rPr>
                        <m:t>)</m:t>
                      </m:r>
                    </m:oMath>
                  </m:oMathPara>
                </a14:m>
                <a:endParaRPr lang="en-US" dirty="0">
                  <a:solidFill>
                    <a:srgbClr val="00487E"/>
                  </a:solidFill>
                </a:endParaRPr>
              </a:p>
            </p:txBody>
          </p:sp>
        </mc:Choice>
        <mc:Fallback xmlns="">
          <p:sp>
            <p:nvSpPr>
              <p:cNvPr id="2" name="TextBox 1">
                <a:extLst>
                  <a:ext uri="{FF2B5EF4-FFF2-40B4-BE49-F238E27FC236}">
                    <a16:creationId xmlns:a16="http://schemas.microsoft.com/office/drawing/2014/main" id="{446C91E6-22A3-C74B-8C19-61409C79E23F}"/>
                  </a:ext>
                </a:extLst>
              </p:cNvPr>
              <p:cNvSpPr txBox="1">
                <a:spLocks noRot="1" noChangeAspect="1" noMove="1" noResize="1" noEditPoints="1" noAdjustHandles="1" noChangeArrowheads="1" noChangeShapeType="1" noTextEdit="1"/>
              </p:cNvSpPr>
              <p:nvPr/>
            </p:nvSpPr>
            <p:spPr>
              <a:xfrm>
                <a:off x="2862587" y="2519413"/>
                <a:ext cx="1705279" cy="646331"/>
              </a:xfrm>
              <a:prstGeom prst="rect">
                <a:avLst/>
              </a:prstGeom>
              <a:blipFill>
                <a:blip r:embed="rId4"/>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D961D07-9621-264A-8812-466CD325910B}"/>
                  </a:ext>
                </a:extLst>
              </p:cNvPr>
              <p:cNvSpPr txBox="1"/>
              <p:nvPr/>
            </p:nvSpPr>
            <p:spPr>
              <a:xfrm>
                <a:off x="6921420" y="2489690"/>
                <a:ext cx="170527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2">
                                  <a:lumMod val="75000"/>
                                </a:schemeClr>
                              </a:solidFill>
                              <a:latin typeface="Cambria Math" panose="02040503050406030204" pitchFamily="18" charset="0"/>
                            </a:rPr>
                          </m:ctrlPr>
                        </m:sSubPr>
                        <m:e>
                          <m:r>
                            <a:rPr lang="en-AU" b="0" i="1" smtClean="0">
                              <a:solidFill>
                                <a:schemeClr val="accent2">
                                  <a:lumMod val="75000"/>
                                </a:schemeClr>
                              </a:solidFill>
                              <a:latin typeface="Cambria Math" panose="02040503050406030204" pitchFamily="18" charset="0"/>
                            </a:rPr>
                            <m:t>𝐷</m:t>
                          </m:r>
                        </m:e>
                        <m:sub>
                          <m:r>
                            <a:rPr lang="en-AU" b="0" i="1" smtClean="0">
                              <a:solidFill>
                                <a:schemeClr val="accent2">
                                  <a:lumMod val="75000"/>
                                </a:schemeClr>
                              </a:solidFill>
                              <a:latin typeface="Cambria Math" panose="02040503050406030204" pitchFamily="18" charset="0"/>
                            </a:rPr>
                            <m:t>𝑡</m:t>
                          </m:r>
                        </m:sub>
                      </m:sSub>
                      <m:r>
                        <a:rPr lang="en-AU" b="0" i="1" smtClean="0">
                          <a:solidFill>
                            <a:schemeClr val="accent2">
                              <a:lumMod val="75000"/>
                            </a:schemeClr>
                          </a:solidFill>
                          <a:latin typeface="Cambria Math" panose="02040503050406030204" pitchFamily="18" charset="0"/>
                        </a:rPr>
                        <m:t>=</m:t>
                      </m:r>
                      <m:d>
                        <m:dPr>
                          <m:begChr m:val="{"/>
                          <m:endChr m:val="}"/>
                          <m:ctrlPr>
                            <a:rPr lang="en-AU" b="0" i="1" smtClean="0">
                              <a:solidFill>
                                <a:schemeClr val="accent2">
                                  <a:lumMod val="75000"/>
                                </a:schemeClr>
                              </a:solidFill>
                              <a:latin typeface="Cambria Math" panose="02040503050406030204" pitchFamily="18" charset="0"/>
                            </a:rPr>
                          </m:ctrlPr>
                        </m:dPr>
                        <m:e>
                          <m:sSub>
                            <m:sSubPr>
                              <m:ctrlPr>
                                <a:rPr lang="en-AU" b="0" i="1" smtClean="0">
                                  <a:solidFill>
                                    <a:schemeClr val="accent2">
                                      <a:lumMod val="75000"/>
                                    </a:schemeClr>
                                  </a:solidFill>
                                  <a:latin typeface="Cambria Math" panose="02040503050406030204" pitchFamily="18" charset="0"/>
                                </a:rPr>
                              </m:ctrlPr>
                            </m:sSubPr>
                            <m:e>
                              <m:r>
                                <a:rPr lang="en-AU" b="0" i="1" smtClean="0">
                                  <a:solidFill>
                                    <a:schemeClr val="accent2">
                                      <a:lumMod val="75000"/>
                                    </a:schemeClr>
                                  </a:solidFill>
                                  <a:latin typeface="Cambria Math" panose="02040503050406030204" pitchFamily="18" charset="0"/>
                                </a:rPr>
                                <m:t>𝑋</m:t>
                              </m:r>
                            </m:e>
                            <m:sub>
                              <m:r>
                                <a:rPr lang="en-AU" b="0" i="1" smtClean="0">
                                  <a:solidFill>
                                    <a:schemeClr val="accent2">
                                      <a:lumMod val="75000"/>
                                    </a:schemeClr>
                                  </a:solidFill>
                                  <a:latin typeface="Cambria Math" panose="02040503050406030204" pitchFamily="18" charset="0"/>
                                </a:rPr>
                                <m:t>𝑡</m:t>
                              </m:r>
                            </m:sub>
                          </m:sSub>
                          <m:r>
                            <a:rPr lang="en-AU" b="0" i="1" smtClean="0">
                              <a:solidFill>
                                <a:schemeClr val="accent2">
                                  <a:lumMod val="75000"/>
                                </a:schemeClr>
                              </a:solidFill>
                              <a:latin typeface="Cambria Math" panose="02040503050406030204" pitchFamily="18" charset="0"/>
                            </a:rPr>
                            <m:t>, </m:t>
                          </m:r>
                          <m:r>
                            <a:rPr lang="en-AU" b="0" i="1" smtClean="0">
                              <a:solidFill>
                                <a:schemeClr val="accent2">
                                  <a:lumMod val="75000"/>
                                </a:schemeClr>
                              </a:solidFill>
                              <a:latin typeface="Cambria Math" panose="02040503050406030204" pitchFamily="18" charset="0"/>
                            </a:rPr>
                            <m:t>𝑄</m:t>
                          </m:r>
                          <m:r>
                            <a:rPr lang="en-AU" b="0" i="1" smtClean="0">
                              <a:solidFill>
                                <a:schemeClr val="accent2">
                                  <a:lumMod val="75000"/>
                                </a:schemeClr>
                              </a:solidFill>
                              <a:latin typeface="Cambria Math" panose="02040503050406030204" pitchFamily="18" charset="0"/>
                            </a:rPr>
                            <m:t>, </m:t>
                          </m:r>
                          <m:sSub>
                            <m:sSubPr>
                              <m:ctrlPr>
                                <a:rPr lang="en-AU" b="0" i="1" smtClean="0">
                                  <a:solidFill>
                                    <a:schemeClr val="accent2">
                                      <a:lumMod val="75000"/>
                                    </a:schemeClr>
                                  </a:solidFill>
                                  <a:latin typeface="Cambria Math" panose="02040503050406030204" pitchFamily="18" charset="0"/>
                                </a:rPr>
                              </m:ctrlPr>
                            </m:sSubPr>
                            <m:e>
                              <m:r>
                                <a:rPr lang="en-AU" b="0" i="1" smtClean="0">
                                  <a:solidFill>
                                    <a:schemeClr val="accent2">
                                      <a:lumMod val="75000"/>
                                    </a:schemeClr>
                                  </a:solidFill>
                                  <a:latin typeface="Cambria Math" panose="02040503050406030204" pitchFamily="18" charset="0"/>
                                </a:rPr>
                                <m:t>𝑇</m:t>
                              </m:r>
                            </m:e>
                            <m:sub>
                              <m:r>
                                <a:rPr lang="en-AU" b="0" i="1" smtClean="0">
                                  <a:solidFill>
                                    <a:schemeClr val="accent2">
                                      <a:lumMod val="75000"/>
                                    </a:schemeClr>
                                  </a:solidFill>
                                  <a:latin typeface="Cambria Math" panose="02040503050406030204" pitchFamily="18" charset="0"/>
                                </a:rPr>
                                <m:t>𝑡</m:t>
                              </m:r>
                            </m:sub>
                          </m:sSub>
                        </m:e>
                      </m:d>
                    </m:oMath>
                  </m:oMathPara>
                </a14:m>
                <a:endParaRPr lang="en-AU" b="0" dirty="0">
                  <a:solidFill>
                    <a:schemeClr val="accent2">
                      <a:lumMod val="75000"/>
                    </a:schemeClr>
                  </a:solidFill>
                </a:endParaRPr>
              </a:p>
              <a:p>
                <a:pPr/>
                <a14:m>
                  <m:oMathPara xmlns:m="http://schemas.openxmlformats.org/officeDocument/2006/math">
                    <m:oMathParaPr>
                      <m:jc m:val="centerGroup"/>
                    </m:oMathParaPr>
                    <m:oMath xmlns:m="http://schemas.openxmlformats.org/officeDocument/2006/math">
                      <m:sSub>
                        <m:sSubPr>
                          <m:ctrlPr>
                            <a:rPr lang="en-AU" i="1">
                              <a:solidFill>
                                <a:schemeClr val="accent2">
                                  <a:lumMod val="75000"/>
                                </a:schemeClr>
                              </a:solidFill>
                              <a:latin typeface="Cambria Math" panose="02040503050406030204" pitchFamily="18" charset="0"/>
                            </a:rPr>
                          </m:ctrlPr>
                        </m:sSubPr>
                        <m:e>
                          <m:r>
                            <a:rPr lang="en-AU" i="1">
                              <a:solidFill>
                                <a:schemeClr val="accent2">
                                  <a:lumMod val="75000"/>
                                </a:schemeClr>
                              </a:solidFill>
                              <a:latin typeface="Cambria Math" panose="02040503050406030204" pitchFamily="18" charset="0"/>
                            </a:rPr>
                            <m:t>𝑇</m:t>
                          </m:r>
                        </m:e>
                        <m:sub>
                          <m:r>
                            <a:rPr lang="en-AU" b="0" i="1" smtClean="0">
                              <a:solidFill>
                                <a:schemeClr val="accent2">
                                  <a:lumMod val="75000"/>
                                </a:schemeClr>
                              </a:solidFill>
                              <a:latin typeface="Cambria Math" panose="02040503050406030204" pitchFamily="18" charset="0"/>
                            </a:rPr>
                            <m:t>𝑡</m:t>
                          </m:r>
                        </m:sub>
                      </m:sSub>
                      <m:r>
                        <a:rPr lang="en-AU">
                          <a:solidFill>
                            <a:schemeClr val="accent2">
                              <a:lumMod val="75000"/>
                            </a:schemeClr>
                          </a:solidFill>
                          <a:latin typeface="Cambria Math" panose="02040503050406030204" pitchFamily="18" charset="0"/>
                        </a:rPr>
                        <m:t>=(</m:t>
                      </m:r>
                      <m:sSub>
                        <m:sSubPr>
                          <m:ctrlPr>
                            <a:rPr lang="en-AU" i="1">
                              <a:solidFill>
                                <a:schemeClr val="accent2">
                                  <a:lumMod val="75000"/>
                                </a:schemeClr>
                              </a:solidFill>
                              <a:latin typeface="Cambria Math" panose="02040503050406030204" pitchFamily="18" charset="0"/>
                            </a:rPr>
                          </m:ctrlPr>
                        </m:sSubPr>
                        <m:e>
                          <m:r>
                            <a:rPr lang="en-AU" i="1">
                              <a:solidFill>
                                <a:schemeClr val="accent2">
                                  <a:lumMod val="75000"/>
                                </a:schemeClr>
                              </a:solidFill>
                              <a:latin typeface="Cambria Math" panose="02040503050406030204" pitchFamily="18" charset="0"/>
                            </a:rPr>
                            <m:t>𝑌</m:t>
                          </m:r>
                        </m:e>
                        <m:sub>
                          <m:r>
                            <a:rPr lang="en-AU" b="0" i="1" smtClean="0">
                              <a:solidFill>
                                <a:schemeClr val="accent2">
                                  <a:lumMod val="75000"/>
                                </a:schemeClr>
                              </a:solidFill>
                              <a:latin typeface="Cambria Math" panose="02040503050406030204" pitchFamily="18" charset="0"/>
                            </a:rPr>
                            <m:t>𝑡</m:t>
                          </m:r>
                        </m:sub>
                      </m:sSub>
                      <m:r>
                        <a:rPr lang="en-AU" i="1">
                          <a:solidFill>
                            <a:schemeClr val="accent2">
                              <a:lumMod val="75000"/>
                            </a:schemeClr>
                          </a:solidFill>
                          <a:latin typeface="Cambria Math" panose="02040503050406030204" pitchFamily="18" charset="0"/>
                        </a:rPr>
                        <m:t>, </m:t>
                      </m:r>
                      <m:sSub>
                        <m:sSubPr>
                          <m:ctrlPr>
                            <a:rPr lang="en-AU" i="1">
                              <a:solidFill>
                                <a:schemeClr val="accent2">
                                  <a:lumMod val="75000"/>
                                </a:schemeClr>
                              </a:solidFill>
                              <a:latin typeface="Cambria Math" panose="02040503050406030204" pitchFamily="18" charset="0"/>
                            </a:rPr>
                          </m:ctrlPr>
                        </m:sSubPr>
                        <m:e>
                          <m:r>
                            <a:rPr lang="en-AU" i="1">
                              <a:solidFill>
                                <a:schemeClr val="accent2">
                                  <a:lumMod val="75000"/>
                                </a:schemeClr>
                              </a:solidFill>
                              <a:latin typeface="Cambria Math" panose="02040503050406030204" pitchFamily="18" charset="0"/>
                            </a:rPr>
                            <m:t>𝑓</m:t>
                          </m:r>
                        </m:e>
                        <m:sub>
                          <m:r>
                            <a:rPr lang="en-AU" b="0" i="1" smtClean="0">
                              <a:solidFill>
                                <a:schemeClr val="accent2">
                                  <a:lumMod val="75000"/>
                                </a:schemeClr>
                              </a:solidFill>
                              <a:latin typeface="Cambria Math" panose="02040503050406030204" pitchFamily="18" charset="0"/>
                            </a:rPr>
                            <m:t>𝑡</m:t>
                          </m:r>
                        </m:sub>
                      </m:sSub>
                      <m:r>
                        <a:rPr lang="en-AU">
                          <a:solidFill>
                            <a:schemeClr val="accent2">
                              <a:lumMod val="75000"/>
                            </a:schemeClr>
                          </a:solidFill>
                          <a:latin typeface="Cambria Math" panose="02040503050406030204" pitchFamily="18" charset="0"/>
                        </a:rPr>
                        <m:t>)</m:t>
                      </m:r>
                    </m:oMath>
                  </m:oMathPara>
                </a14:m>
                <a:endParaRPr lang="en-US" dirty="0">
                  <a:solidFill>
                    <a:schemeClr val="accent2">
                      <a:lumMod val="75000"/>
                    </a:schemeClr>
                  </a:solidFill>
                </a:endParaRPr>
              </a:p>
            </p:txBody>
          </p:sp>
        </mc:Choice>
        <mc:Fallback xmlns="">
          <p:sp>
            <p:nvSpPr>
              <p:cNvPr id="8" name="TextBox 7">
                <a:extLst>
                  <a:ext uri="{FF2B5EF4-FFF2-40B4-BE49-F238E27FC236}">
                    <a16:creationId xmlns:a16="http://schemas.microsoft.com/office/drawing/2014/main" id="{ED961D07-9621-264A-8812-466CD325910B}"/>
                  </a:ext>
                </a:extLst>
              </p:cNvPr>
              <p:cNvSpPr txBox="1">
                <a:spLocks noRot="1" noChangeAspect="1" noMove="1" noResize="1" noEditPoints="1" noAdjustHandles="1" noChangeArrowheads="1" noChangeShapeType="1" noTextEdit="1"/>
              </p:cNvSpPr>
              <p:nvPr/>
            </p:nvSpPr>
            <p:spPr>
              <a:xfrm>
                <a:off x="6921420" y="2489690"/>
                <a:ext cx="1705279" cy="646331"/>
              </a:xfrm>
              <a:prstGeom prst="rect">
                <a:avLst/>
              </a:prstGeom>
              <a:blipFill>
                <a:blip r:embed="rId5"/>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130367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0F16-00E5-8E44-A732-8AD7E9B0979F}"/>
              </a:ext>
            </a:extLst>
          </p:cNvPr>
          <p:cNvSpPr txBox="1">
            <a:spLocks/>
          </p:cNvSpPr>
          <p:nvPr/>
        </p:nvSpPr>
        <p:spPr>
          <a:xfrm>
            <a:off x="108652" y="89294"/>
            <a:ext cx="7097218" cy="758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dirty="0">
                <a:solidFill>
                  <a:schemeClr val="bg1"/>
                </a:solidFill>
                <a:latin typeface="Arial" panose="020B0604020202020204" pitchFamily="34" charset="0"/>
                <a:cs typeface="Arial" panose="020B0604020202020204" pitchFamily="34" charset="0"/>
              </a:rPr>
              <a:t>Transfer Learning Categorization</a:t>
            </a:r>
          </a:p>
        </p:txBody>
      </p:sp>
      <p:sp>
        <p:nvSpPr>
          <p:cNvPr id="3" name="TextBox 2">
            <a:extLst>
              <a:ext uri="{FF2B5EF4-FFF2-40B4-BE49-F238E27FC236}">
                <a16:creationId xmlns:a16="http://schemas.microsoft.com/office/drawing/2014/main" id="{C54BF1A2-E3B2-CE4F-AAF1-16CE7BA587B5}"/>
              </a:ext>
            </a:extLst>
          </p:cNvPr>
          <p:cNvSpPr txBox="1"/>
          <p:nvPr/>
        </p:nvSpPr>
        <p:spPr>
          <a:xfrm>
            <a:off x="646043" y="1401417"/>
            <a:ext cx="7066721" cy="4431983"/>
          </a:xfrm>
          <a:prstGeom prst="rect">
            <a:avLst/>
          </a:prstGeom>
          <a:noFill/>
        </p:spPr>
        <p:txBody>
          <a:bodyPr wrap="square" rtlCol="0">
            <a:spAutoFit/>
          </a:bodyPr>
          <a:lstStyle/>
          <a:p>
            <a:pPr marL="285750" indent="-285750">
              <a:buClr>
                <a:schemeClr val="accent6"/>
              </a:buClr>
              <a:buFont typeface="Wingdings" pitchFamily="2" charset="2"/>
              <a:buChar char="Ø"/>
            </a:pPr>
            <a:r>
              <a:rPr lang="en-US" sz="2400" dirty="0">
                <a:latin typeface="Garamond" panose="02020404030301010803" pitchFamily="18" charset="0"/>
              </a:rPr>
              <a:t>Supervised transfer learning</a:t>
            </a:r>
          </a:p>
          <a:p>
            <a:pPr>
              <a:buClr>
                <a:schemeClr val="accent6"/>
              </a:buClr>
            </a:pPr>
            <a:r>
              <a:rPr lang="en-US" sz="2400" dirty="0">
                <a:latin typeface="Garamond" panose="02020404030301010803" pitchFamily="18" charset="0"/>
              </a:rPr>
              <a:t>    Most of samples in target domain are labeled;</a:t>
            </a:r>
          </a:p>
          <a:p>
            <a:pPr>
              <a:buClr>
                <a:schemeClr val="accent6"/>
              </a:buClr>
            </a:pPr>
            <a:endParaRPr lang="en-US" sz="2400" dirty="0">
              <a:latin typeface="Garamond" panose="02020404030301010803" pitchFamily="18" charset="0"/>
            </a:endParaRPr>
          </a:p>
          <a:p>
            <a:pPr>
              <a:buClr>
                <a:schemeClr val="accent6"/>
              </a:buClr>
            </a:pPr>
            <a:endParaRPr lang="en-US" sz="2400" dirty="0">
              <a:latin typeface="Garamond" panose="02020404030301010803" pitchFamily="18" charset="0"/>
            </a:endParaRPr>
          </a:p>
          <a:p>
            <a:pPr marL="285750" indent="-285750">
              <a:buClr>
                <a:schemeClr val="accent6"/>
              </a:buClr>
              <a:buFont typeface="Wingdings" pitchFamily="2" charset="2"/>
              <a:buChar char="Ø"/>
            </a:pPr>
            <a:r>
              <a:rPr lang="en-US" sz="2400" dirty="0">
                <a:latin typeface="Garamond" panose="02020404030301010803" pitchFamily="18" charset="0"/>
              </a:rPr>
              <a:t>Semi-supervised transfer learning</a:t>
            </a:r>
          </a:p>
          <a:p>
            <a:pPr>
              <a:buClr>
                <a:schemeClr val="accent6"/>
              </a:buClr>
            </a:pPr>
            <a:r>
              <a:rPr lang="en-US" sz="2400" dirty="0">
                <a:latin typeface="Garamond" panose="02020404030301010803" pitchFamily="18" charset="0"/>
              </a:rPr>
              <a:t>     Small part of the samples in target domain are labeled;</a:t>
            </a:r>
          </a:p>
          <a:p>
            <a:pPr>
              <a:buClr>
                <a:schemeClr val="accent6"/>
              </a:buClr>
            </a:pPr>
            <a:endParaRPr lang="en-US" sz="2400" dirty="0">
              <a:latin typeface="Garamond" panose="02020404030301010803" pitchFamily="18" charset="0"/>
            </a:endParaRPr>
          </a:p>
          <a:p>
            <a:pPr>
              <a:buClr>
                <a:schemeClr val="accent6"/>
              </a:buClr>
            </a:pPr>
            <a:endParaRPr lang="en-US" sz="2400" dirty="0">
              <a:latin typeface="Garamond" panose="02020404030301010803" pitchFamily="18" charset="0"/>
            </a:endParaRPr>
          </a:p>
          <a:p>
            <a:pPr>
              <a:buClr>
                <a:schemeClr val="accent6"/>
              </a:buClr>
            </a:pPr>
            <a:endParaRPr lang="en-US" sz="2400" dirty="0">
              <a:latin typeface="Garamond" panose="02020404030301010803" pitchFamily="18" charset="0"/>
            </a:endParaRPr>
          </a:p>
          <a:p>
            <a:pPr marL="285750" indent="-285750">
              <a:buClr>
                <a:schemeClr val="accent6"/>
              </a:buClr>
              <a:buFont typeface="Wingdings" pitchFamily="2" charset="2"/>
              <a:buChar char="Ø"/>
            </a:pPr>
            <a:r>
              <a:rPr lang="en-US" sz="2400" dirty="0">
                <a:latin typeface="Garamond" panose="02020404030301010803" pitchFamily="18" charset="0"/>
              </a:rPr>
              <a:t>Unsupervised transfer learning</a:t>
            </a:r>
          </a:p>
          <a:p>
            <a:pPr>
              <a:buClr>
                <a:schemeClr val="accent6"/>
              </a:buClr>
            </a:pPr>
            <a:r>
              <a:rPr lang="en-US" sz="2400" dirty="0">
                <a:latin typeface="Garamond" panose="02020404030301010803" pitchFamily="18" charset="0"/>
              </a:rPr>
              <a:t>     No part of the samples in target domain are labeled</a:t>
            </a:r>
          </a:p>
          <a:p>
            <a:pPr>
              <a:buClr>
                <a:schemeClr val="accent6"/>
              </a:buClr>
            </a:pPr>
            <a:endParaRPr lang="en-US" dirty="0">
              <a:latin typeface="Garamond" panose="02020404030301010803" pitchFamily="18" charset="0"/>
            </a:endParaRPr>
          </a:p>
        </p:txBody>
      </p:sp>
    </p:spTree>
    <p:extLst>
      <p:ext uri="{BB962C8B-B14F-4D97-AF65-F5344CB8AC3E}">
        <p14:creationId xmlns:p14="http://schemas.microsoft.com/office/powerpoint/2010/main" val="491363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0F16-00E5-8E44-A732-8AD7E9B0979F}"/>
              </a:ext>
            </a:extLst>
          </p:cNvPr>
          <p:cNvSpPr txBox="1">
            <a:spLocks/>
          </p:cNvSpPr>
          <p:nvPr/>
        </p:nvSpPr>
        <p:spPr>
          <a:xfrm>
            <a:off x="108652" y="89294"/>
            <a:ext cx="7097218" cy="758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dirty="0">
                <a:solidFill>
                  <a:schemeClr val="bg1"/>
                </a:solidFill>
                <a:latin typeface="Arial" panose="020B0604020202020204" pitchFamily="34" charset="0"/>
                <a:cs typeface="Arial" panose="020B0604020202020204" pitchFamily="34" charset="0"/>
              </a:rPr>
              <a:t>Transfer Learning Categorization</a:t>
            </a:r>
          </a:p>
        </p:txBody>
      </p:sp>
      <p:sp>
        <p:nvSpPr>
          <p:cNvPr id="4" name="TextBox 3">
            <a:extLst>
              <a:ext uri="{FF2B5EF4-FFF2-40B4-BE49-F238E27FC236}">
                <a16:creationId xmlns:a16="http://schemas.microsoft.com/office/drawing/2014/main" id="{9817DEBD-F57E-8B42-A0CC-DF6088425F30}"/>
              </a:ext>
            </a:extLst>
          </p:cNvPr>
          <p:cNvSpPr txBox="1">
            <a:spLocks/>
          </p:cNvSpPr>
          <p:nvPr/>
        </p:nvSpPr>
        <p:spPr>
          <a:xfrm>
            <a:off x="190604" y="1011417"/>
            <a:ext cx="8536707" cy="1477328"/>
          </a:xfrm>
          <a:prstGeom prst="rect">
            <a:avLst/>
          </a:prstGeom>
          <a:noFill/>
        </p:spPr>
        <p:txBody>
          <a:bodyPr wrap="square" rtlCol="0">
            <a:spAutoFit/>
          </a:bodyPr>
          <a:lstStyle/>
          <a:p>
            <a:pPr marL="274320" indent="-274320" algn="just">
              <a:buFont typeface="Wingdings 2"/>
              <a:buNone/>
              <a:defRPr/>
            </a:pPr>
            <a:r>
              <a:rPr lang="en-AU" dirty="0">
                <a:latin typeface="Garamond" panose="02020404030301010803" pitchFamily="18" charset="0"/>
                <a:cs typeface="Times New Roman" panose="02020603050405020304" pitchFamily="18" charset="0"/>
              </a:rPr>
              <a:t>When</a:t>
            </a:r>
            <a:r>
              <a:rPr lang="en-AU" b="1" i="1" dirty="0">
                <a:solidFill>
                  <a:srgbClr val="00487E"/>
                </a:solidFill>
                <a:latin typeface="Garamond" panose="02020404030301010803" pitchFamily="18" charset="0"/>
                <a:cs typeface="Times New Roman" panose="02020603050405020304" pitchFamily="18" charset="0"/>
              </a:rPr>
              <a:t> </a:t>
            </a:r>
            <a:r>
              <a:rPr lang="en-AU" b="1" i="1" dirty="0" err="1">
                <a:solidFill>
                  <a:srgbClr val="00487E"/>
                </a:solidFill>
                <a:latin typeface="Garamond" panose="02020404030301010803" pitchFamily="18" charset="0"/>
                <a:cs typeface="Times New Roman" panose="02020603050405020304" pitchFamily="18" charset="0"/>
              </a:rPr>
              <a:t>D</a:t>
            </a:r>
            <a:r>
              <a:rPr lang="en-AU" b="1" i="1" baseline="-25000" dirty="0" err="1">
                <a:solidFill>
                  <a:srgbClr val="00487E"/>
                </a:solidFill>
                <a:latin typeface="Garamond" panose="02020404030301010803" pitchFamily="18" charset="0"/>
                <a:cs typeface="Times New Roman" panose="02020603050405020304" pitchFamily="18" charset="0"/>
              </a:rPr>
              <a:t>s</a:t>
            </a:r>
            <a:r>
              <a:rPr lang="en-AU" b="1" i="1" dirty="0" err="1">
                <a:latin typeface="Garamond" panose="02020404030301010803" pitchFamily="18" charset="0"/>
                <a:cs typeface="Times New Roman" panose="02020603050405020304" pitchFamily="18" charset="0"/>
              </a:rPr>
              <a:t>≠</a:t>
            </a:r>
            <a:r>
              <a:rPr lang="en-AU" b="1" i="1" dirty="0" err="1">
                <a:solidFill>
                  <a:schemeClr val="accent2"/>
                </a:solidFill>
                <a:latin typeface="Garamond" panose="02020404030301010803" pitchFamily="18" charset="0"/>
                <a:cs typeface="Times New Roman" panose="02020603050405020304" pitchFamily="18" charset="0"/>
              </a:rPr>
              <a:t>D</a:t>
            </a:r>
            <a:r>
              <a:rPr lang="en-AU" b="1" i="1" baseline="-25000" dirty="0" err="1">
                <a:solidFill>
                  <a:schemeClr val="accent2"/>
                </a:solidFill>
                <a:latin typeface="Garamond" panose="02020404030301010803" pitchFamily="18" charset="0"/>
                <a:cs typeface="Times New Roman" panose="02020603050405020304" pitchFamily="18" charset="0"/>
              </a:rPr>
              <a:t>t</a:t>
            </a:r>
            <a:r>
              <a:rPr lang="en-AU" b="1" i="1" dirty="0">
                <a:solidFill>
                  <a:schemeClr val="accent2"/>
                </a:solidFill>
                <a:latin typeface="Garamond" panose="02020404030301010803" pitchFamily="18" charset="0"/>
                <a:cs typeface="Times New Roman" panose="02020603050405020304" pitchFamily="18" charset="0"/>
              </a:rPr>
              <a:t> </a:t>
            </a:r>
            <a:r>
              <a:rPr lang="en-AU" dirty="0">
                <a:latin typeface="Garamond" panose="02020404030301010803" pitchFamily="18" charset="0"/>
                <a:cs typeface="Times New Roman" panose="02020603050405020304" pitchFamily="18" charset="0"/>
              </a:rPr>
              <a:t>(</a:t>
            </a:r>
            <a:r>
              <a:rPr lang="en-AU" i="1" dirty="0">
                <a:latin typeface="Garamond" panose="02020404030301010803" pitchFamily="18" charset="0"/>
                <a:cs typeface="Times New Roman" panose="02020603050405020304" pitchFamily="18" charset="0"/>
              </a:rPr>
              <a:t>D={F, P(X)}</a:t>
            </a:r>
            <a:r>
              <a:rPr lang="en-AU" dirty="0">
                <a:latin typeface="Garamond" panose="02020404030301010803" pitchFamily="18" charset="0"/>
                <a:cs typeface="Times New Roman" panose="02020603050405020304" pitchFamily="18" charset="0"/>
              </a:rPr>
              <a:t>)</a:t>
            </a:r>
            <a:r>
              <a:rPr lang="en-AU" i="1" dirty="0">
                <a:latin typeface="Garamond" panose="02020404030301010803" pitchFamily="18" charset="0"/>
                <a:cs typeface="Times New Roman" panose="02020603050405020304" pitchFamily="18" charset="0"/>
              </a:rPr>
              <a:t> </a:t>
            </a:r>
            <a:r>
              <a:rPr lang="en-AU" dirty="0">
                <a:latin typeface="Garamond" panose="02020404030301010803" pitchFamily="18" charset="0"/>
                <a:cs typeface="Times New Roman" panose="02020603050405020304" pitchFamily="18" charset="0"/>
              </a:rPr>
              <a:t>we have</a:t>
            </a:r>
          </a:p>
          <a:p>
            <a:pPr marL="274320" indent="-274320" algn="just">
              <a:buFont typeface="Wingdings 2"/>
              <a:buNone/>
              <a:defRPr/>
            </a:pPr>
            <a:endParaRPr lang="en-AU" dirty="0">
              <a:latin typeface="Garamond" panose="02020404030301010803" pitchFamily="18" charset="0"/>
              <a:cs typeface="Times New Roman" panose="02020603050405020304" pitchFamily="18" charset="0"/>
            </a:endParaRPr>
          </a:p>
          <a:p>
            <a:pPr marL="274320" indent="-274320" algn="just">
              <a:buFont typeface="Wingdings 2"/>
              <a:buNone/>
              <a:defRPr/>
            </a:pPr>
            <a:r>
              <a:rPr lang="en-AU" b="1" i="1" dirty="0">
                <a:latin typeface="Garamond" panose="02020404030301010803" pitchFamily="18" charset="0"/>
                <a:cs typeface="Times New Roman" panose="02020603050405020304" pitchFamily="18" charset="0"/>
              </a:rPr>
              <a:t>1)</a:t>
            </a:r>
            <a:r>
              <a:rPr lang="en-AU" b="1" i="1" dirty="0">
                <a:solidFill>
                  <a:srgbClr val="FF0000"/>
                </a:solidFill>
                <a:latin typeface="Garamond" panose="02020404030301010803" pitchFamily="18" charset="0"/>
                <a:cs typeface="Times New Roman" panose="02020603050405020304" pitchFamily="18" charset="0"/>
              </a:rPr>
              <a:t> </a:t>
            </a:r>
            <a:r>
              <a:rPr lang="en-AU" b="1" i="1" dirty="0">
                <a:solidFill>
                  <a:schemeClr val="accent2"/>
                </a:solidFill>
                <a:latin typeface="Garamond" panose="02020404030301010803" pitchFamily="18" charset="0"/>
                <a:cs typeface="Times New Roman" panose="02020603050405020304" pitchFamily="18" charset="0"/>
              </a:rPr>
              <a:t>F</a:t>
            </a:r>
            <a:r>
              <a:rPr lang="en-AU" b="1" i="1" baseline="-25000" dirty="0">
                <a:solidFill>
                  <a:schemeClr val="accent2"/>
                </a:solidFill>
                <a:latin typeface="Garamond" panose="02020404030301010803" pitchFamily="18" charset="0"/>
                <a:cs typeface="Times New Roman" panose="02020603050405020304" pitchFamily="18" charset="0"/>
              </a:rPr>
              <a:t>t</a:t>
            </a:r>
            <a:r>
              <a:rPr lang="en-AU" b="1" i="1" dirty="0">
                <a:latin typeface="Garamond" panose="02020404030301010803" pitchFamily="18" charset="0"/>
                <a:cs typeface="Times New Roman" panose="02020603050405020304" pitchFamily="18" charset="0"/>
              </a:rPr>
              <a:t>=</a:t>
            </a:r>
            <a:r>
              <a:rPr lang="en-AU" b="1" i="1" dirty="0">
                <a:solidFill>
                  <a:srgbClr val="00487E"/>
                </a:solidFill>
                <a:latin typeface="Garamond" panose="02020404030301010803" pitchFamily="18" charset="0"/>
                <a:cs typeface="Times New Roman" panose="02020603050405020304" pitchFamily="18" charset="0"/>
              </a:rPr>
              <a:t>F</a:t>
            </a:r>
            <a:r>
              <a:rPr lang="en-AU" b="1" i="1" baseline="-25000" dirty="0">
                <a:solidFill>
                  <a:srgbClr val="00487E"/>
                </a:solidFill>
                <a:latin typeface="Garamond" panose="02020404030301010803" pitchFamily="18" charset="0"/>
                <a:cs typeface="Times New Roman" panose="02020603050405020304" pitchFamily="18" charset="0"/>
              </a:rPr>
              <a:t>s</a:t>
            </a:r>
            <a:r>
              <a:rPr lang="en-AU" b="1" i="1" dirty="0">
                <a:latin typeface="Garamond" panose="02020404030301010803" pitchFamily="18" charset="0"/>
                <a:cs typeface="Times New Roman" panose="02020603050405020304" pitchFamily="18" charset="0"/>
              </a:rPr>
              <a:t>  </a:t>
            </a:r>
            <a:r>
              <a:rPr lang="en-AU" dirty="0">
                <a:latin typeface="Garamond" panose="02020404030301010803" pitchFamily="18" charset="0"/>
                <a:cs typeface="Times New Roman" panose="02020603050405020304" pitchFamily="18" charset="0"/>
              </a:rPr>
              <a:t>but</a:t>
            </a:r>
            <a:r>
              <a:rPr lang="en-AU" i="1" dirty="0">
                <a:latin typeface="Garamond" panose="02020404030301010803" pitchFamily="18" charset="0"/>
                <a:cs typeface="Times New Roman" panose="02020603050405020304" pitchFamily="18" charset="0"/>
              </a:rPr>
              <a:t> </a:t>
            </a:r>
            <a:r>
              <a:rPr lang="en-AU" b="1" i="1" dirty="0">
                <a:solidFill>
                  <a:schemeClr val="accent2"/>
                </a:solidFill>
                <a:latin typeface="Garamond" panose="02020404030301010803" pitchFamily="18" charset="0"/>
                <a:cs typeface="Times New Roman" panose="02020603050405020304" pitchFamily="18" charset="0"/>
              </a:rPr>
              <a:t>P</a:t>
            </a:r>
            <a:r>
              <a:rPr lang="en-AU" b="1" i="1" baseline="-25000" dirty="0">
                <a:solidFill>
                  <a:schemeClr val="accent2"/>
                </a:solidFill>
                <a:latin typeface="Garamond" panose="02020404030301010803" pitchFamily="18" charset="0"/>
                <a:cs typeface="Times New Roman" panose="02020603050405020304" pitchFamily="18" charset="0"/>
              </a:rPr>
              <a:t>t</a:t>
            </a:r>
            <a:r>
              <a:rPr lang="en-AU" b="1" i="1" dirty="0">
                <a:solidFill>
                  <a:schemeClr val="accent2"/>
                </a:solidFill>
                <a:latin typeface="Garamond" panose="02020404030301010803" pitchFamily="18" charset="0"/>
                <a:cs typeface="Times New Roman" panose="02020603050405020304" pitchFamily="18" charset="0"/>
              </a:rPr>
              <a:t>(X)</a:t>
            </a:r>
            <a:r>
              <a:rPr lang="en-AU" b="1" i="1" dirty="0">
                <a:latin typeface="Garamond" panose="02020404030301010803" pitchFamily="18" charset="0"/>
                <a:cs typeface="Times New Roman" panose="02020603050405020304" pitchFamily="18" charset="0"/>
              </a:rPr>
              <a:t>≠</a:t>
            </a:r>
            <a:r>
              <a:rPr lang="en-AU" b="1" i="1" dirty="0">
                <a:solidFill>
                  <a:srgbClr val="00487E"/>
                </a:solidFill>
                <a:latin typeface="Garamond" panose="02020404030301010803" pitchFamily="18" charset="0"/>
                <a:cs typeface="Times New Roman" panose="02020603050405020304" pitchFamily="18" charset="0"/>
              </a:rPr>
              <a:t>P</a:t>
            </a:r>
            <a:r>
              <a:rPr lang="en-AU" b="1" i="1" baseline="-25000" dirty="0">
                <a:solidFill>
                  <a:srgbClr val="00487E"/>
                </a:solidFill>
                <a:latin typeface="Garamond" panose="02020404030301010803" pitchFamily="18" charset="0"/>
                <a:cs typeface="Times New Roman" panose="02020603050405020304" pitchFamily="18" charset="0"/>
              </a:rPr>
              <a:t>s</a:t>
            </a:r>
            <a:r>
              <a:rPr lang="en-AU" b="1" i="1" dirty="0">
                <a:solidFill>
                  <a:srgbClr val="00487E"/>
                </a:solidFill>
                <a:latin typeface="Garamond" panose="02020404030301010803" pitchFamily="18" charset="0"/>
                <a:cs typeface="Times New Roman" panose="02020603050405020304" pitchFamily="18" charset="0"/>
              </a:rPr>
              <a:t>(X)</a:t>
            </a:r>
            <a:r>
              <a:rPr lang="en-AU" i="1" dirty="0">
                <a:solidFill>
                  <a:srgbClr val="00487E"/>
                </a:solidFill>
                <a:latin typeface="Garamond" panose="02020404030301010803" pitchFamily="18" charset="0"/>
                <a:cs typeface="Times New Roman" panose="02020603050405020304" pitchFamily="18" charset="0"/>
              </a:rPr>
              <a:t>—</a:t>
            </a:r>
            <a:r>
              <a:rPr lang="en-AU" dirty="0">
                <a:solidFill>
                  <a:srgbClr val="00487E"/>
                </a:solidFill>
                <a:latin typeface="Garamond" panose="02020404030301010803" pitchFamily="18" charset="0"/>
                <a:cs typeface="Times New Roman" panose="02020603050405020304" pitchFamily="18" charset="0"/>
              </a:rPr>
              <a:t>different distributions </a:t>
            </a:r>
          </a:p>
          <a:p>
            <a:pPr marL="548640" lvl="1" indent="-274320" algn="just">
              <a:buFont typeface="Wingdings"/>
              <a:buNone/>
              <a:defRPr/>
            </a:pPr>
            <a:r>
              <a:rPr lang="en-AU" b="1" i="1" dirty="0">
                <a:latin typeface="Garamond" panose="02020404030301010803" pitchFamily="18" charset="0"/>
                <a:cs typeface="Times New Roman" panose="02020603050405020304" pitchFamily="18" charset="0"/>
              </a:rPr>
              <a:t>         -----</a:t>
            </a:r>
            <a:r>
              <a:rPr lang="en-AU" b="1" dirty="0">
                <a:latin typeface="Garamond" panose="02020404030301010803" pitchFamily="18" charset="0"/>
                <a:cs typeface="Times New Roman" panose="02020603050405020304" pitchFamily="18" charset="0"/>
              </a:rPr>
              <a:t>Domain Adaptation Method</a:t>
            </a:r>
            <a:r>
              <a:rPr lang="en-AU" dirty="0">
                <a:latin typeface="Garamond" panose="02020404030301010803" pitchFamily="18" charset="0"/>
                <a:cs typeface="Times New Roman" panose="02020603050405020304" pitchFamily="18" charset="0"/>
              </a:rPr>
              <a:t> </a:t>
            </a:r>
            <a:r>
              <a:rPr lang="en-AU" b="1" dirty="0">
                <a:latin typeface="Garamond" panose="02020404030301010803" pitchFamily="18" charset="0"/>
                <a:cs typeface="Times New Roman" panose="02020603050405020304" pitchFamily="18" charset="0"/>
              </a:rPr>
              <a:t>(Homogeneous Transfer Leaning Method)</a:t>
            </a:r>
          </a:p>
          <a:p>
            <a:endParaRPr lang="en-US" dirty="0"/>
          </a:p>
        </p:txBody>
      </p:sp>
      <p:sp>
        <p:nvSpPr>
          <p:cNvPr id="5" name="Oval 4">
            <a:extLst>
              <a:ext uri="{FF2B5EF4-FFF2-40B4-BE49-F238E27FC236}">
                <a16:creationId xmlns:a16="http://schemas.microsoft.com/office/drawing/2014/main" id="{F853ECD6-7C53-FB41-9278-934A826A14C8}"/>
              </a:ext>
            </a:extLst>
          </p:cNvPr>
          <p:cNvSpPr/>
          <p:nvPr/>
        </p:nvSpPr>
        <p:spPr>
          <a:xfrm>
            <a:off x="940253" y="2362939"/>
            <a:ext cx="2838551" cy="9144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A96E22C3-9A54-0A40-8670-20CACDC1CF62}"/>
              </a:ext>
            </a:extLst>
          </p:cNvPr>
          <p:cNvSpPr/>
          <p:nvPr/>
        </p:nvSpPr>
        <p:spPr>
          <a:xfrm>
            <a:off x="990493" y="2615376"/>
            <a:ext cx="2749471" cy="369332"/>
          </a:xfrm>
          <a:prstGeom prst="rect">
            <a:avLst/>
          </a:prstGeom>
        </p:spPr>
        <p:txBody>
          <a:bodyPr wrap="none">
            <a:spAutoFit/>
          </a:bodyPr>
          <a:lstStyle/>
          <a:p>
            <a:r>
              <a:rPr lang="en-US" altLang="en-US" kern="0" dirty="0">
                <a:solidFill>
                  <a:schemeClr val="bg1"/>
                </a:solidFill>
                <a:latin typeface="Arial" panose="020B0604020202020204" pitchFamily="34" charset="0"/>
                <a:cs typeface="Arial" panose="020B0604020202020204" pitchFamily="34" charset="0"/>
              </a:rPr>
              <a:t>Labelled source domains</a:t>
            </a:r>
            <a:endParaRPr lang="en-AU" dirty="0">
              <a:solidFill>
                <a:schemeClr val="bg1"/>
              </a:solidFill>
            </a:endParaRPr>
          </a:p>
        </p:txBody>
      </p:sp>
      <p:sp>
        <p:nvSpPr>
          <p:cNvPr id="7" name="Oval 6">
            <a:extLst>
              <a:ext uri="{FF2B5EF4-FFF2-40B4-BE49-F238E27FC236}">
                <a16:creationId xmlns:a16="http://schemas.microsoft.com/office/drawing/2014/main" id="{2CF62283-5359-114A-A95E-185B9C353788}"/>
              </a:ext>
            </a:extLst>
          </p:cNvPr>
          <p:cNvSpPr/>
          <p:nvPr/>
        </p:nvSpPr>
        <p:spPr>
          <a:xfrm>
            <a:off x="4810541" y="2342842"/>
            <a:ext cx="2977552" cy="914400"/>
          </a:xfrm>
          <a:prstGeom prst="ellipse">
            <a:avLst/>
          </a:prstGeom>
          <a:solidFill>
            <a:srgbClr val="C56A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AF242731-4D55-A243-BF59-08099DC237CF}"/>
              </a:ext>
            </a:extLst>
          </p:cNvPr>
          <p:cNvSpPr/>
          <p:nvPr/>
        </p:nvSpPr>
        <p:spPr>
          <a:xfrm>
            <a:off x="5387303" y="2583389"/>
            <a:ext cx="1710725" cy="369332"/>
          </a:xfrm>
          <a:prstGeom prst="rect">
            <a:avLst/>
          </a:prstGeom>
        </p:spPr>
        <p:txBody>
          <a:bodyPr wrap="none">
            <a:spAutoFit/>
          </a:bodyPr>
          <a:lstStyle/>
          <a:p>
            <a:r>
              <a:rPr lang="en-US" altLang="en-US" kern="0" dirty="0">
                <a:solidFill>
                  <a:schemeClr val="bg1"/>
                </a:solidFill>
                <a:latin typeface="Arial" panose="020B0604020202020204" pitchFamily="34" charset="0"/>
                <a:cs typeface="Arial" panose="020B0604020202020204" pitchFamily="34" charset="0"/>
              </a:rPr>
              <a:t>target domains</a:t>
            </a:r>
            <a:endParaRPr lang="en-AU" dirty="0">
              <a:solidFill>
                <a:schemeClr val="bg1"/>
              </a:solidFill>
            </a:endParaRPr>
          </a:p>
        </p:txBody>
      </p:sp>
      <p:sp>
        <p:nvSpPr>
          <p:cNvPr id="9" name="Striped Right Arrow 8">
            <a:extLst>
              <a:ext uri="{FF2B5EF4-FFF2-40B4-BE49-F238E27FC236}">
                <a16:creationId xmlns:a16="http://schemas.microsoft.com/office/drawing/2014/main" id="{5D2D871F-B41E-3D4D-8AE0-A5F9369D40AB}"/>
              </a:ext>
            </a:extLst>
          </p:cNvPr>
          <p:cNvSpPr/>
          <p:nvPr/>
        </p:nvSpPr>
        <p:spPr>
          <a:xfrm flipV="1">
            <a:off x="3899380" y="2726296"/>
            <a:ext cx="746176" cy="152119"/>
          </a:xfrm>
          <a:prstGeom prst="stripedRightArrow">
            <a:avLst>
              <a:gd name="adj1" fmla="val 40477"/>
              <a:gd name="adj2" fmla="val 16244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CFDFCE2E-DA47-F14D-B7F7-8634197F49F5}"/>
              </a:ext>
            </a:extLst>
          </p:cNvPr>
          <p:cNvSpPr/>
          <p:nvPr/>
        </p:nvSpPr>
        <p:spPr>
          <a:xfrm>
            <a:off x="110402" y="4034875"/>
            <a:ext cx="8804928" cy="923330"/>
          </a:xfrm>
          <a:prstGeom prst="rect">
            <a:avLst/>
          </a:prstGeom>
        </p:spPr>
        <p:txBody>
          <a:bodyPr wrap="square">
            <a:spAutoFit/>
          </a:bodyPr>
          <a:lstStyle/>
          <a:p>
            <a:pPr indent="-274638" algn="just">
              <a:defRPr/>
            </a:pPr>
            <a:r>
              <a:rPr lang="en-AU" b="1" i="1" dirty="0">
                <a:latin typeface="Garamond" panose="02020404030301010803" pitchFamily="18" charset="0"/>
                <a:cs typeface="Times New Roman" panose="02020603050405020304" pitchFamily="18" charset="0"/>
              </a:rPr>
              <a:t>2)</a:t>
            </a:r>
            <a:r>
              <a:rPr lang="en-AU" b="1" i="1" dirty="0">
                <a:solidFill>
                  <a:srgbClr val="FF0000"/>
                </a:solidFill>
                <a:latin typeface="Garamond" panose="02020404030301010803" pitchFamily="18" charset="0"/>
                <a:cs typeface="Times New Roman" panose="02020603050405020304" pitchFamily="18" charset="0"/>
              </a:rPr>
              <a:t> </a:t>
            </a:r>
            <a:r>
              <a:rPr lang="en-AU" b="1" i="1" dirty="0" err="1">
                <a:solidFill>
                  <a:schemeClr val="accent2"/>
                </a:solidFill>
                <a:latin typeface="Garamond" panose="02020404030301010803" pitchFamily="18" charset="0"/>
                <a:cs typeface="Times New Roman" panose="02020603050405020304" pitchFamily="18" charset="0"/>
              </a:rPr>
              <a:t>F</a:t>
            </a:r>
            <a:r>
              <a:rPr lang="en-AU" b="1" i="1" baseline="-25000" dirty="0" err="1">
                <a:solidFill>
                  <a:schemeClr val="accent2"/>
                </a:solidFill>
                <a:latin typeface="Garamond" panose="02020404030301010803" pitchFamily="18" charset="0"/>
                <a:cs typeface="Times New Roman" panose="02020603050405020304" pitchFamily="18" charset="0"/>
              </a:rPr>
              <a:t>t</a:t>
            </a:r>
            <a:r>
              <a:rPr lang="en-AU" b="1" i="1" dirty="0" err="1">
                <a:latin typeface="Garamond" panose="02020404030301010803" pitchFamily="18" charset="0"/>
                <a:cs typeface="Times New Roman" panose="02020603050405020304" pitchFamily="18" charset="0"/>
              </a:rPr>
              <a:t>≠</a:t>
            </a:r>
            <a:r>
              <a:rPr lang="en-AU" b="1" i="1" dirty="0" err="1">
                <a:solidFill>
                  <a:srgbClr val="00487E"/>
                </a:solidFill>
                <a:latin typeface="Garamond" panose="02020404030301010803" pitchFamily="18" charset="0"/>
                <a:cs typeface="Times New Roman" panose="02020603050405020304" pitchFamily="18" charset="0"/>
              </a:rPr>
              <a:t>F</a:t>
            </a:r>
            <a:r>
              <a:rPr lang="en-AU" b="1" i="1" baseline="-25000" dirty="0" err="1">
                <a:solidFill>
                  <a:srgbClr val="00487E"/>
                </a:solidFill>
                <a:latin typeface="Garamond" panose="02020404030301010803" pitchFamily="18" charset="0"/>
                <a:cs typeface="Times New Roman" panose="02020603050405020304" pitchFamily="18" charset="0"/>
              </a:rPr>
              <a:t>s</a:t>
            </a:r>
            <a:r>
              <a:rPr lang="en-AU" b="1" i="1" dirty="0">
                <a:latin typeface="Garamond" panose="02020404030301010803" pitchFamily="18" charset="0"/>
                <a:cs typeface="Times New Roman" panose="02020603050405020304" pitchFamily="18" charset="0"/>
              </a:rPr>
              <a:t> </a:t>
            </a:r>
            <a:r>
              <a:rPr lang="en-AU" i="1" dirty="0">
                <a:latin typeface="Garamond" panose="02020404030301010803" pitchFamily="18" charset="0"/>
                <a:cs typeface="Times New Roman" panose="02020603050405020304" pitchFamily="18" charset="0"/>
              </a:rPr>
              <a:t>and </a:t>
            </a:r>
            <a:r>
              <a:rPr lang="en-AU" b="1" i="1" dirty="0">
                <a:solidFill>
                  <a:schemeClr val="accent2"/>
                </a:solidFill>
                <a:latin typeface="Garamond" panose="02020404030301010803" pitchFamily="18" charset="0"/>
                <a:cs typeface="Times New Roman" panose="02020603050405020304" pitchFamily="18" charset="0"/>
              </a:rPr>
              <a:t>P</a:t>
            </a:r>
            <a:r>
              <a:rPr lang="en-AU" b="1" i="1" baseline="-25000" dirty="0">
                <a:solidFill>
                  <a:schemeClr val="accent2"/>
                </a:solidFill>
                <a:latin typeface="Garamond" panose="02020404030301010803" pitchFamily="18" charset="0"/>
                <a:cs typeface="Times New Roman" panose="02020603050405020304" pitchFamily="18" charset="0"/>
              </a:rPr>
              <a:t>t</a:t>
            </a:r>
            <a:r>
              <a:rPr lang="en-AU" b="1" i="1" dirty="0">
                <a:solidFill>
                  <a:schemeClr val="accent2"/>
                </a:solidFill>
                <a:latin typeface="Garamond" panose="02020404030301010803" pitchFamily="18" charset="0"/>
                <a:cs typeface="Times New Roman" panose="02020603050405020304" pitchFamily="18" charset="0"/>
              </a:rPr>
              <a:t>(X)</a:t>
            </a:r>
            <a:r>
              <a:rPr lang="en-AU" b="1" i="1" dirty="0">
                <a:latin typeface="Garamond" panose="02020404030301010803" pitchFamily="18" charset="0"/>
                <a:cs typeface="Times New Roman" panose="02020603050405020304" pitchFamily="18" charset="0"/>
              </a:rPr>
              <a:t>≠</a:t>
            </a:r>
            <a:r>
              <a:rPr lang="en-AU" b="1" i="1" dirty="0">
                <a:solidFill>
                  <a:srgbClr val="00487E"/>
                </a:solidFill>
                <a:latin typeface="Garamond" panose="02020404030301010803" pitchFamily="18" charset="0"/>
                <a:cs typeface="Times New Roman" panose="02020603050405020304" pitchFamily="18" charset="0"/>
              </a:rPr>
              <a:t>P</a:t>
            </a:r>
            <a:r>
              <a:rPr lang="en-AU" b="1" i="1" baseline="-25000" dirty="0">
                <a:solidFill>
                  <a:srgbClr val="00487E"/>
                </a:solidFill>
                <a:latin typeface="Garamond" panose="02020404030301010803" pitchFamily="18" charset="0"/>
                <a:cs typeface="Times New Roman" panose="02020603050405020304" pitchFamily="18" charset="0"/>
              </a:rPr>
              <a:t>s</a:t>
            </a:r>
            <a:r>
              <a:rPr lang="en-AU" b="1" i="1" dirty="0">
                <a:solidFill>
                  <a:srgbClr val="00487E"/>
                </a:solidFill>
                <a:latin typeface="Garamond" panose="02020404030301010803" pitchFamily="18" charset="0"/>
                <a:cs typeface="Times New Roman" panose="02020603050405020304" pitchFamily="18" charset="0"/>
              </a:rPr>
              <a:t>(X)</a:t>
            </a:r>
            <a:r>
              <a:rPr lang="en-AU" i="1" dirty="0">
                <a:solidFill>
                  <a:srgbClr val="00487E"/>
                </a:solidFill>
                <a:latin typeface="Garamond" panose="02020404030301010803" pitchFamily="18" charset="0"/>
                <a:cs typeface="Times New Roman" panose="02020603050405020304" pitchFamily="18" charset="0"/>
              </a:rPr>
              <a:t>—</a:t>
            </a:r>
            <a:r>
              <a:rPr lang="en-AU" dirty="0">
                <a:solidFill>
                  <a:srgbClr val="00487E"/>
                </a:solidFill>
                <a:latin typeface="Garamond" panose="02020404030301010803" pitchFamily="18" charset="0"/>
                <a:cs typeface="Times New Roman" panose="02020603050405020304" pitchFamily="18" charset="0"/>
              </a:rPr>
              <a:t>different feature spaces </a:t>
            </a:r>
            <a:endParaRPr lang="en-AU" i="1" dirty="0">
              <a:solidFill>
                <a:srgbClr val="00487E"/>
              </a:solidFill>
              <a:latin typeface="Garamond" panose="02020404030301010803" pitchFamily="18" charset="0"/>
              <a:cs typeface="Times New Roman" panose="02020603050405020304" pitchFamily="18" charset="0"/>
            </a:endParaRPr>
          </a:p>
          <a:p>
            <a:pPr marL="548640" lvl="1" indent="-274320" algn="just">
              <a:buFont typeface="Arial" panose="020B0604020202020204" pitchFamily="34" charset="0"/>
              <a:buNone/>
              <a:defRPr/>
            </a:pPr>
            <a:r>
              <a:rPr lang="en-AU" b="1" i="1" dirty="0">
                <a:latin typeface="Garamond" panose="02020404030301010803" pitchFamily="18" charset="0"/>
                <a:cs typeface="Times New Roman" panose="02020603050405020304" pitchFamily="18" charset="0"/>
              </a:rPr>
              <a:t>        -----</a:t>
            </a:r>
            <a:r>
              <a:rPr lang="en-AU" b="1" dirty="0">
                <a:latin typeface="Garamond" panose="02020404030301010803" pitchFamily="18" charset="0"/>
                <a:cs typeface="Times New Roman" panose="02020603050405020304" pitchFamily="18" charset="0"/>
              </a:rPr>
              <a:t>Cross-Domain Adaptation Method</a:t>
            </a:r>
            <a:r>
              <a:rPr lang="en-AU" dirty="0">
                <a:latin typeface="Garamond" panose="02020404030301010803" pitchFamily="18" charset="0"/>
                <a:cs typeface="Times New Roman" panose="02020603050405020304" pitchFamily="18" charset="0"/>
              </a:rPr>
              <a:t> </a:t>
            </a:r>
            <a:r>
              <a:rPr lang="en-AU" b="1" dirty="0">
                <a:latin typeface="Garamond" panose="02020404030301010803" pitchFamily="18" charset="0"/>
                <a:cs typeface="Times New Roman" panose="02020603050405020304" pitchFamily="18" charset="0"/>
              </a:rPr>
              <a:t>(Heterogeneous Transfer Learning Method)</a:t>
            </a:r>
          </a:p>
        </p:txBody>
      </p:sp>
      <p:sp>
        <p:nvSpPr>
          <p:cNvPr id="15" name="Slide Number Placeholder 3">
            <a:extLst>
              <a:ext uri="{FF2B5EF4-FFF2-40B4-BE49-F238E27FC236}">
                <a16:creationId xmlns:a16="http://schemas.microsoft.com/office/drawing/2014/main" id="{CF301B59-2EDA-FE42-BFE3-46543CFEACEA}"/>
              </a:ext>
            </a:extLst>
          </p:cNvPr>
          <p:cNvSpPr txBox="1">
            <a:spLocks/>
          </p:cNvSpPr>
          <p:nvPr/>
        </p:nvSpPr>
        <p:spPr>
          <a:xfrm>
            <a:off x="8362413" y="6782323"/>
            <a:ext cx="55116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7C8072D-26F4-494B-B0DF-A277EA81CC7D}" type="slidenum">
              <a:rPr lang="en-AU" smtClean="0"/>
              <a:pPr/>
              <a:t>9</a:t>
            </a:fld>
            <a:endParaRPr lang="en-AU"/>
          </a:p>
        </p:txBody>
      </p:sp>
      <p:sp>
        <p:nvSpPr>
          <p:cNvPr id="16" name="Oval 15">
            <a:extLst>
              <a:ext uri="{FF2B5EF4-FFF2-40B4-BE49-F238E27FC236}">
                <a16:creationId xmlns:a16="http://schemas.microsoft.com/office/drawing/2014/main" id="{315639BB-456B-0D4E-B703-02500B3932E1}"/>
              </a:ext>
            </a:extLst>
          </p:cNvPr>
          <p:cNvSpPr/>
          <p:nvPr/>
        </p:nvSpPr>
        <p:spPr>
          <a:xfrm>
            <a:off x="1208245" y="4946676"/>
            <a:ext cx="2838551" cy="914400"/>
          </a:xfrm>
          <a:prstGeom prst="ellipse">
            <a:avLst/>
          </a:prstGeom>
          <a:solidFill>
            <a:srgbClr val="00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2EC36DEF-9D39-A047-B3B9-072218DD41ED}"/>
              </a:ext>
            </a:extLst>
          </p:cNvPr>
          <p:cNvSpPr/>
          <p:nvPr/>
        </p:nvSpPr>
        <p:spPr>
          <a:xfrm>
            <a:off x="1258485" y="5199113"/>
            <a:ext cx="2749471" cy="369332"/>
          </a:xfrm>
          <a:prstGeom prst="rect">
            <a:avLst/>
          </a:prstGeom>
        </p:spPr>
        <p:txBody>
          <a:bodyPr wrap="none">
            <a:spAutoFit/>
          </a:bodyPr>
          <a:lstStyle/>
          <a:p>
            <a:r>
              <a:rPr lang="en-US" altLang="en-US" kern="0" dirty="0">
                <a:solidFill>
                  <a:schemeClr val="bg1"/>
                </a:solidFill>
                <a:latin typeface="Arial" panose="020B0604020202020204" pitchFamily="34" charset="0"/>
                <a:cs typeface="Arial" panose="020B0604020202020204" pitchFamily="34" charset="0"/>
              </a:rPr>
              <a:t>Labelled source domains</a:t>
            </a:r>
            <a:endParaRPr lang="en-AU" dirty="0">
              <a:solidFill>
                <a:schemeClr val="bg1"/>
              </a:solidFill>
            </a:endParaRPr>
          </a:p>
        </p:txBody>
      </p:sp>
      <p:sp>
        <p:nvSpPr>
          <p:cNvPr id="18" name="Oval 17">
            <a:extLst>
              <a:ext uri="{FF2B5EF4-FFF2-40B4-BE49-F238E27FC236}">
                <a16:creationId xmlns:a16="http://schemas.microsoft.com/office/drawing/2014/main" id="{6FD88F65-347E-6E43-A02E-128CF7BF119C}"/>
              </a:ext>
            </a:extLst>
          </p:cNvPr>
          <p:cNvSpPr/>
          <p:nvPr/>
        </p:nvSpPr>
        <p:spPr>
          <a:xfrm>
            <a:off x="5018245" y="4946676"/>
            <a:ext cx="2977552" cy="914400"/>
          </a:xfrm>
          <a:prstGeom prst="ellipse">
            <a:avLst/>
          </a:prstGeom>
          <a:solidFill>
            <a:srgbClr val="C56A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082797AC-4E28-5949-9BEB-0302197AF847}"/>
              </a:ext>
            </a:extLst>
          </p:cNvPr>
          <p:cNvSpPr/>
          <p:nvPr/>
        </p:nvSpPr>
        <p:spPr>
          <a:xfrm>
            <a:off x="5651658" y="5199113"/>
            <a:ext cx="1710725" cy="369332"/>
          </a:xfrm>
          <a:prstGeom prst="rect">
            <a:avLst/>
          </a:prstGeom>
        </p:spPr>
        <p:txBody>
          <a:bodyPr wrap="none">
            <a:spAutoFit/>
          </a:bodyPr>
          <a:lstStyle/>
          <a:p>
            <a:r>
              <a:rPr lang="en-US" altLang="en-US" kern="0" dirty="0">
                <a:solidFill>
                  <a:schemeClr val="bg1"/>
                </a:solidFill>
                <a:latin typeface="Arial" panose="020B0604020202020204" pitchFamily="34" charset="0"/>
                <a:cs typeface="Arial" panose="020B0604020202020204" pitchFamily="34" charset="0"/>
              </a:rPr>
              <a:t>target domains</a:t>
            </a:r>
            <a:endParaRPr lang="en-AU" dirty="0">
              <a:solidFill>
                <a:schemeClr val="bg1"/>
              </a:solidFill>
            </a:endParaRPr>
          </a:p>
        </p:txBody>
      </p:sp>
      <p:sp>
        <p:nvSpPr>
          <p:cNvPr id="20" name="Striped Right Arrow 19">
            <a:extLst>
              <a:ext uri="{FF2B5EF4-FFF2-40B4-BE49-F238E27FC236}">
                <a16:creationId xmlns:a16="http://schemas.microsoft.com/office/drawing/2014/main" id="{EE45BB61-F09B-9643-BD28-7870EC1D6BC8}"/>
              </a:ext>
            </a:extLst>
          </p:cNvPr>
          <p:cNvSpPr/>
          <p:nvPr/>
        </p:nvSpPr>
        <p:spPr>
          <a:xfrm flipV="1">
            <a:off x="4167372" y="5310033"/>
            <a:ext cx="746176" cy="152119"/>
          </a:xfrm>
          <a:prstGeom prst="stripedRightArrow">
            <a:avLst>
              <a:gd name="adj1" fmla="val 40477"/>
              <a:gd name="adj2" fmla="val 16244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5" name="Table 24">
            <a:extLst>
              <a:ext uri="{FF2B5EF4-FFF2-40B4-BE49-F238E27FC236}">
                <a16:creationId xmlns:a16="http://schemas.microsoft.com/office/drawing/2014/main" id="{46516777-0647-2349-84E8-BEC1F4177AD0}"/>
              </a:ext>
            </a:extLst>
          </p:cNvPr>
          <p:cNvGraphicFramePr>
            <a:graphicFrameLocks noGrp="1"/>
          </p:cNvGraphicFramePr>
          <p:nvPr>
            <p:extLst>
              <p:ext uri="{D42A27DB-BD31-4B8C-83A1-F6EECF244321}">
                <p14:modId xmlns:p14="http://schemas.microsoft.com/office/powerpoint/2010/main" val="1257512255"/>
              </p:ext>
            </p:extLst>
          </p:nvPr>
        </p:nvGraphicFramePr>
        <p:xfrm>
          <a:off x="1208245" y="3529776"/>
          <a:ext cx="1935165" cy="360362"/>
        </p:xfrm>
        <a:graphic>
          <a:graphicData uri="http://schemas.openxmlformats.org/drawingml/2006/table">
            <a:tbl>
              <a:tblPr firstRow="1" bandRow="1">
                <a:tableStyleId>{5940675A-B579-460E-94D1-54222C63F5DA}</a:tableStyleId>
              </a:tblPr>
              <a:tblGrid>
                <a:gridCol w="387033">
                  <a:extLst>
                    <a:ext uri="{9D8B030D-6E8A-4147-A177-3AD203B41FA5}">
                      <a16:colId xmlns:a16="http://schemas.microsoft.com/office/drawing/2014/main" val="20000"/>
                    </a:ext>
                  </a:extLst>
                </a:gridCol>
                <a:gridCol w="387033">
                  <a:extLst>
                    <a:ext uri="{9D8B030D-6E8A-4147-A177-3AD203B41FA5}">
                      <a16:colId xmlns:a16="http://schemas.microsoft.com/office/drawing/2014/main" val="20001"/>
                    </a:ext>
                  </a:extLst>
                </a:gridCol>
                <a:gridCol w="387033">
                  <a:extLst>
                    <a:ext uri="{9D8B030D-6E8A-4147-A177-3AD203B41FA5}">
                      <a16:colId xmlns:a16="http://schemas.microsoft.com/office/drawing/2014/main" val="20002"/>
                    </a:ext>
                  </a:extLst>
                </a:gridCol>
                <a:gridCol w="387033">
                  <a:extLst>
                    <a:ext uri="{9D8B030D-6E8A-4147-A177-3AD203B41FA5}">
                      <a16:colId xmlns:a16="http://schemas.microsoft.com/office/drawing/2014/main" val="20003"/>
                    </a:ext>
                  </a:extLst>
                </a:gridCol>
                <a:gridCol w="387033">
                  <a:extLst>
                    <a:ext uri="{9D8B030D-6E8A-4147-A177-3AD203B41FA5}">
                      <a16:colId xmlns:a16="http://schemas.microsoft.com/office/drawing/2014/main" val="20004"/>
                    </a:ext>
                  </a:extLst>
                </a:gridCol>
              </a:tblGrid>
              <a:tr h="360362">
                <a:tc>
                  <a:txBody>
                    <a:bodyPr/>
                    <a:lstStyle/>
                    <a:p>
                      <a:r>
                        <a:rPr lang="en-US" sz="1600" b="1" dirty="0">
                          <a:solidFill>
                            <a:srgbClr val="00487E"/>
                          </a:solidFill>
                          <a:latin typeface="Garamond" panose="02020404030301010803" pitchFamily="18" charset="0"/>
                        </a:rPr>
                        <a:t>f1</a:t>
                      </a:r>
                    </a:p>
                  </a:txBody>
                  <a:tcPr marL="91015" marR="91015" marT="45761" marB="45761"/>
                </a:tc>
                <a:tc>
                  <a:txBody>
                    <a:bodyPr/>
                    <a:lstStyle/>
                    <a:p>
                      <a:r>
                        <a:rPr lang="en-US" sz="1600" b="1" dirty="0">
                          <a:solidFill>
                            <a:srgbClr val="00487E"/>
                          </a:solidFill>
                          <a:latin typeface="Garamond" panose="02020404030301010803" pitchFamily="18" charset="0"/>
                        </a:rPr>
                        <a:t>f2</a:t>
                      </a:r>
                    </a:p>
                  </a:txBody>
                  <a:tcPr marL="91015" marR="91015" marT="45761" marB="45761"/>
                </a:tc>
                <a:tc>
                  <a:txBody>
                    <a:bodyPr/>
                    <a:lstStyle/>
                    <a:p>
                      <a:r>
                        <a:rPr lang="en-US" sz="1600" b="1" dirty="0">
                          <a:solidFill>
                            <a:srgbClr val="00487E"/>
                          </a:solidFill>
                          <a:latin typeface="Garamond" panose="02020404030301010803" pitchFamily="18" charset="0"/>
                        </a:rPr>
                        <a:t>f3</a:t>
                      </a:r>
                    </a:p>
                  </a:txBody>
                  <a:tcPr marL="91015" marR="91015" marT="45761" marB="45761"/>
                </a:tc>
                <a:tc>
                  <a:txBody>
                    <a:bodyPr/>
                    <a:lstStyle/>
                    <a:p>
                      <a:r>
                        <a:rPr lang="en-US" sz="1600" b="1" dirty="0">
                          <a:solidFill>
                            <a:srgbClr val="00487E"/>
                          </a:solidFill>
                          <a:latin typeface="Garamond" panose="02020404030301010803" pitchFamily="18" charset="0"/>
                        </a:rPr>
                        <a:t>f4</a:t>
                      </a:r>
                    </a:p>
                  </a:txBody>
                  <a:tcPr marL="91015" marR="91015" marT="45761" marB="45761"/>
                </a:tc>
                <a:tc>
                  <a:txBody>
                    <a:bodyPr/>
                    <a:lstStyle/>
                    <a:p>
                      <a:r>
                        <a:rPr lang="en-US" sz="1600" b="1" dirty="0">
                          <a:solidFill>
                            <a:srgbClr val="00487E"/>
                          </a:solidFill>
                          <a:latin typeface="Garamond" panose="02020404030301010803" pitchFamily="18" charset="0"/>
                        </a:rPr>
                        <a:t>f5</a:t>
                      </a:r>
                    </a:p>
                  </a:txBody>
                  <a:tcPr marL="91015" marR="91015" marT="45761" marB="45761"/>
                </a:tc>
                <a:extLst>
                  <a:ext uri="{0D108BD9-81ED-4DB2-BD59-A6C34878D82A}">
                    <a16:rowId xmlns:a16="http://schemas.microsoft.com/office/drawing/2014/main" val="10000"/>
                  </a:ext>
                </a:extLst>
              </a:tr>
            </a:tbl>
          </a:graphicData>
        </a:graphic>
      </p:graphicFrame>
      <p:graphicFrame>
        <p:nvGraphicFramePr>
          <p:cNvPr id="26" name="Table 25">
            <a:extLst>
              <a:ext uri="{FF2B5EF4-FFF2-40B4-BE49-F238E27FC236}">
                <a16:creationId xmlns:a16="http://schemas.microsoft.com/office/drawing/2014/main" id="{B03DF355-C902-3743-8262-D8BDA508B6CF}"/>
              </a:ext>
            </a:extLst>
          </p:cNvPr>
          <p:cNvGraphicFramePr>
            <a:graphicFrameLocks noGrp="1"/>
          </p:cNvGraphicFramePr>
          <p:nvPr>
            <p:extLst>
              <p:ext uri="{D42A27DB-BD31-4B8C-83A1-F6EECF244321}">
                <p14:modId xmlns:p14="http://schemas.microsoft.com/office/powerpoint/2010/main" val="759244482"/>
              </p:ext>
            </p:extLst>
          </p:nvPr>
        </p:nvGraphicFramePr>
        <p:xfrm>
          <a:off x="5270705" y="3529776"/>
          <a:ext cx="1935165" cy="360362"/>
        </p:xfrm>
        <a:graphic>
          <a:graphicData uri="http://schemas.openxmlformats.org/drawingml/2006/table">
            <a:tbl>
              <a:tblPr firstRow="1" bandRow="1">
                <a:tableStyleId>{5940675A-B579-460E-94D1-54222C63F5DA}</a:tableStyleId>
              </a:tblPr>
              <a:tblGrid>
                <a:gridCol w="387033">
                  <a:extLst>
                    <a:ext uri="{9D8B030D-6E8A-4147-A177-3AD203B41FA5}">
                      <a16:colId xmlns:a16="http://schemas.microsoft.com/office/drawing/2014/main" val="20000"/>
                    </a:ext>
                  </a:extLst>
                </a:gridCol>
                <a:gridCol w="387033">
                  <a:extLst>
                    <a:ext uri="{9D8B030D-6E8A-4147-A177-3AD203B41FA5}">
                      <a16:colId xmlns:a16="http://schemas.microsoft.com/office/drawing/2014/main" val="20001"/>
                    </a:ext>
                  </a:extLst>
                </a:gridCol>
                <a:gridCol w="387033">
                  <a:extLst>
                    <a:ext uri="{9D8B030D-6E8A-4147-A177-3AD203B41FA5}">
                      <a16:colId xmlns:a16="http://schemas.microsoft.com/office/drawing/2014/main" val="20002"/>
                    </a:ext>
                  </a:extLst>
                </a:gridCol>
                <a:gridCol w="387033">
                  <a:extLst>
                    <a:ext uri="{9D8B030D-6E8A-4147-A177-3AD203B41FA5}">
                      <a16:colId xmlns:a16="http://schemas.microsoft.com/office/drawing/2014/main" val="20003"/>
                    </a:ext>
                  </a:extLst>
                </a:gridCol>
                <a:gridCol w="387033">
                  <a:extLst>
                    <a:ext uri="{9D8B030D-6E8A-4147-A177-3AD203B41FA5}">
                      <a16:colId xmlns:a16="http://schemas.microsoft.com/office/drawing/2014/main" val="20004"/>
                    </a:ext>
                  </a:extLst>
                </a:gridCol>
              </a:tblGrid>
              <a:tr h="360362">
                <a:tc>
                  <a:txBody>
                    <a:bodyPr/>
                    <a:lstStyle/>
                    <a:p>
                      <a:r>
                        <a:rPr lang="en-US" sz="1600" b="1" dirty="0">
                          <a:solidFill>
                            <a:schemeClr val="accent2"/>
                          </a:solidFill>
                          <a:latin typeface="Garamond" panose="02020404030301010803" pitchFamily="18" charset="0"/>
                        </a:rPr>
                        <a:t>f1</a:t>
                      </a:r>
                    </a:p>
                  </a:txBody>
                  <a:tcPr marL="91015" marR="91015" marT="45761" marB="45761"/>
                </a:tc>
                <a:tc>
                  <a:txBody>
                    <a:bodyPr/>
                    <a:lstStyle/>
                    <a:p>
                      <a:r>
                        <a:rPr lang="en-US" sz="1600" b="1" dirty="0">
                          <a:solidFill>
                            <a:schemeClr val="accent2"/>
                          </a:solidFill>
                          <a:latin typeface="Garamond" panose="02020404030301010803" pitchFamily="18" charset="0"/>
                        </a:rPr>
                        <a:t>f2</a:t>
                      </a:r>
                    </a:p>
                  </a:txBody>
                  <a:tcPr marL="91015" marR="91015" marT="45761" marB="45761"/>
                </a:tc>
                <a:tc>
                  <a:txBody>
                    <a:bodyPr/>
                    <a:lstStyle/>
                    <a:p>
                      <a:r>
                        <a:rPr lang="en-US" sz="1600" b="1" dirty="0">
                          <a:solidFill>
                            <a:schemeClr val="accent2"/>
                          </a:solidFill>
                          <a:latin typeface="Garamond" panose="02020404030301010803" pitchFamily="18" charset="0"/>
                        </a:rPr>
                        <a:t>f3</a:t>
                      </a:r>
                    </a:p>
                  </a:txBody>
                  <a:tcPr marL="91015" marR="91015" marT="45761" marB="45761"/>
                </a:tc>
                <a:tc>
                  <a:txBody>
                    <a:bodyPr/>
                    <a:lstStyle/>
                    <a:p>
                      <a:r>
                        <a:rPr lang="en-US" sz="1600" b="1" dirty="0">
                          <a:solidFill>
                            <a:schemeClr val="accent2"/>
                          </a:solidFill>
                          <a:latin typeface="Garamond" panose="02020404030301010803" pitchFamily="18" charset="0"/>
                        </a:rPr>
                        <a:t>f4</a:t>
                      </a:r>
                    </a:p>
                  </a:txBody>
                  <a:tcPr marL="91015" marR="91015" marT="45761" marB="45761"/>
                </a:tc>
                <a:tc>
                  <a:txBody>
                    <a:bodyPr/>
                    <a:lstStyle/>
                    <a:p>
                      <a:r>
                        <a:rPr lang="en-US" sz="1600" b="1" dirty="0">
                          <a:solidFill>
                            <a:schemeClr val="accent2"/>
                          </a:solidFill>
                          <a:latin typeface="Garamond" panose="02020404030301010803" pitchFamily="18" charset="0"/>
                        </a:rPr>
                        <a:t>f5</a:t>
                      </a:r>
                    </a:p>
                  </a:txBody>
                  <a:tcPr marL="91015" marR="91015" marT="45761" marB="45761"/>
                </a:tc>
                <a:extLst>
                  <a:ext uri="{0D108BD9-81ED-4DB2-BD59-A6C34878D82A}">
                    <a16:rowId xmlns:a16="http://schemas.microsoft.com/office/drawing/2014/main" val="10000"/>
                  </a:ext>
                </a:extLst>
              </a:tr>
            </a:tbl>
          </a:graphicData>
        </a:graphic>
      </p:graphicFrame>
      <p:graphicFrame>
        <p:nvGraphicFramePr>
          <p:cNvPr id="27" name="Table 26">
            <a:extLst>
              <a:ext uri="{FF2B5EF4-FFF2-40B4-BE49-F238E27FC236}">
                <a16:creationId xmlns:a16="http://schemas.microsoft.com/office/drawing/2014/main" id="{CFCB3EFD-DF04-5D4C-B06A-529D3B3422A0}"/>
              </a:ext>
            </a:extLst>
          </p:cNvPr>
          <p:cNvGraphicFramePr>
            <a:graphicFrameLocks noGrp="1"/>
          </p:cNvGraphicFramePr>
          <p:nvPr>
            <p:extLst>
              <p:ext uri="{D42A27DB-BD31-4B8C-83A1-F6EECF244321}">
                <p14:modId xmlns:p14="http://schemas.microsoft.com/office/powerpoint/2010/main" val="451973660"/>
              </p:ext>
            </p:extLst>
          </p:nvPr>
        </p:nvGraphicFramePr>
        <p:xfrm>
          <a:off x="1391945" y="5999620"/>
          <a:ext cx="1935165" cy="360362"/>
        </p:xfrm>
        <a:graphic>
          <a:graphicData uri="http://schemas.openxmlformats.org/drawingml/2006/table">
            <a:tbl>
              <a:tblPr firstRow="1" bandRow="1">
                <a:tableStyleId>{5940675A-B579-460E-94D1-54222C63F5DA}</a:tableStyleId>
              </a:tblPr>
              <a:tblGrid>
                <a:gridCol w="387033">
                  <a:extLst>
                    <a:ext uri="{9D8B030D-6E8A-4147-A177-3AD203B41FA5}">
                      <a16:colId xmlns:a16="http://schemas.microsoft.com/office/drawing/2014/main" val="20000"/>
                    </a:ext>
                  </a:extLst>
                </a:gridCol>
                <a:gridCol w="387033">
                  <a:extLst>
                    <a:ext uri="{9D8B030D-6E8A-4147-A177-3AD203B41FA5}">
                      <a16:colId xmlns:a16="http://schemas.microsoft.com/office/drawing/2014/main" val="20001"/>
                    </a:ext>
                  </a:extLst>
                </a:gridCol>
                <a:gridCol w="387033">
                  <a:extLst>
                    <a:ext uri="{9D8B030D-6E8A-4147-A177-3AD203B41FA5}">
                      <a16:colId xmlns:a16="http://schemas.microsoft.com/office/drawing/2014/main" val="20002"/>
                    </a:ext>
                  </a:extLst>
                </a:gridCol>
                <a:gridCol w="387033">
                  <a:extLst>
                    <a:ext uri="{9D8B030D-6E8A-4147-A177-3AD203B41FA5}">
                      <a16:colId xmlns:a16="http://schemas.microsoft.com/office/drawing/2014/main" val="20003"/>
                    </a:ext>
                  </a:extLst>
                </a:gridCol>
                <a:gridCol w="387033">
                  <a:extLst>
                    <a:ext uri="{9D8B030D-6E8A-4147-A177-3AD203B41FA5}">
                      <a16:colId xmlns:a16="http://schemas.microsoft.com/office/drawing/2014/main" val="20004"/>
                    </a:ext>
                  </a:extLst>
                </a:gridCol>
              </a:tblGrid>
              <a:tr h="360362">
                <a:tc>
                  <a:txBody>
                    <a:bodyPr/>
                    <a:lstStyle/>
                    <a:p>
                      <a:r>
                        <a:rPr lang="en-US" sz="1600" b="1" dirty="0">
                          <a:solidFill>
                            <a:srgbClr val="00487E"/>
                          </a:solidFill>
                          <a:latin typeface="Garamond" panose="02020404030301010803" pitchFamily="18" charset="0"/>
                        </a:rPr>
                        <a:t>f1</a:t>
                      </a:r>
                    </a:p>
                  </a:txBody>
                  <a:tcPr marL="91015" marR="91015" marT="45761" marB="45761"/>
                </a:tc>
                <a:tc>
                  <a:txBody>
                    <a:bodyPr/>
                    <a:lstStyle/>
                    <a:p>
                      <a:r>
                        <a:rPr lang="en-US" sz="1600" b="1" dirty="0">
                          <a:solidFill>
                            <a:srgbClr val="00487E"/>
                          </a:solidFill>
                          <a:latin typeface="Garamond" panose="02020404030301010803" pitchFamily="18" charset="0"/>
                        </a:rPr>
                        <a:t>f2</a:t>
                      </a:r>
                    </a:p>
                  </a:txBody>
                  <a:tcPr marL="91015" marR="91015" marT="45761" marB="45761"/>
                </a:tc>
                <a:tc>
                  <a:txBody>
                    <a:bodyPr/>
                    <a:lstStyle/>
                    <a:p>
                      <a:r>
                        <a:rPr lang="en-US" sz="1600" b="1" dirty="0">
                          <a:solidFill>
                            <a:srgbClr val="00487E"/>
                          </a:solidFill>
                          <a:latin typeface="Garamond" panose="02020404030301010803" pitchFamily="18" charset="0"/>
                        </a:rPr>
                        <a:t>f3</a:t>
                      </a:r>
                    </a:p>
                  </a:txBody>
                  <a:tcPr marL="91015" marR="91015" marT="45761" marB="45761"/>
                </a:tc>
                <a:tc>
                  <a:txBody>
                    <a:bodyPr/>
                    <a:lstStyle/>
                    <a:p>
                      <a:r>
                        <a:rPr lang="en-US" sz="1600" b="1" dirty="0">
                          <a:solidFill>
                            <a:srgbClr val="00487E"/>
                          </a:solidFill>
                          <a:latin typeface="Garamond" panose="02020404030301010803" pitchFamily="18" charset="0"/>
                        </a:rPr>
                        <a:t>f4</a:t>
                      </a:r>
                    </a:p>
                  </a:txBody>
                  <a:tcPr marL="91015" marR="91015" marT="45761" marB="45761"/>
                </a:tc>
                <a:tc>
                  <a:txBody>
                    <a:bodyPr/>
                    <a:lstStyle/>
                    <a:p>
                      <a:r>
                        <a:rPr lang="en-US" sz="1600" b="1" dirty="0">
                          <a:solidFill>
                            <a:srgbClr val="00487E"/>
                          </a:solidFill>
                          <a:latin typeface="Garamond" panose="02020404030301010803" pitchFamily="18" charset="0"/>
                        </a:rPr>
                        <a:t>f5</a:t>
                      </a:r>
                    </a:p>
                  </a:txBody>
                  <a:tcPr marL="91015" marR="91015" marT="45761" marB="45761"/>
                </a:tc>
                <a:extLst>
                  <a:ext uri="{0D108BD9-81ED-4DB2-BD59-A6C34878D82A}">
                    <a16:rowId xmlns:a16="http://schemas.microsoft.com/office/drawing/2014/main" val="10000"/>
                  </a:ext>
                </a:extLst>
              </a:tr>
            </a:tbl>
          </a:graphicData>
        </a:graphic>
      </p:graphicFrame>
      <p:graphicFrame>
        <p:nvGraphicFramePr>
          <p:cNvPr id="28" name="Table 27">
            <a:extLst>
              <a:ext uri="{FF2B5EF4-FFF2-40B4-BE49-F238E27FC236}">
                <a16:creationId xmlns:a16="http://schemas.microsoft.com/office/drawing/2014/main" id="{B60D9BFC-3953-084E-BAE2-41B9DBCB2112}"/>
              </a:ext>
            </a:extLst>
          </p:cNvPr>
          <p:cNvGraphicFramePr>
            <a:graphicFrameLocks noGrp="1"/>
          </p:cNvGraphicFramePr>
          <p:nvPr>
            <p:extLst>
              <p:ext uri="{D42A27DB-BD31-4B8C-83A1-F6EECF244321}">
                <p14:modId xmlns:p14="http://schemas.microsoft.com/office/powerpoint/2010/main" val="3132324457"/>
              </p:ext>
            </p:extLst>
          </p:nvPr>
        </p:nvGraphicFramePr>
        <p:xfrm>
          <a:off x="5370669" y="5991454"/>
          <a:ext cx="2366964" cy="360362"/>
        </p:xfrm>
        <a:graphic>
          <a:graphicData uri="http://schemas.openxmlformats.org/drawingml/2006/table">
            <a:tbl>
              <a:tblPr firstRow="1" bandRow="1">
                <a:tableStyleId>{5940675A-B579-460E-94D1-54222C63F5DA}</a:tableStyleId>
              </a:tblPr>
              <a:tblGrid>
                <a:gridCol w="394494">
                  <a:extLst>
                    <a:ext uri="{9D8B030D-6E8A-4147-A177-3AD203B41FA5}">
                      <a16:colId xmlns:a16="http://schemas.microsoft.com/office/drawing/2014/main" val="20000"/>
                    </a:ext>
                  </a:extLst>
                </a:gridCol>
                <a:gridCol w="394494">
                  <a:extLst>
                    <a:ext uri="{9D8B030D-6E8A-4147-A177-3AD203B41FA5}">
                      <a16:colId xmlns:a16="http://schemas.microsoft.com/office/drawing/2014/main" val="20001"/>
                    </a:ext>
                  </a:extLst>
                </a:gridCol>
                <a:gridCol w="394494">
                  <a:extLst>
                    <a:ext uri="{9D8B030D-6E8A-4147-A177-3AD203B41FA5}">
                      <a16:colId xmlns:a16="http://schemas.microsoft.com/office/drawing/2014/main" val="20002"/>
                    </a:ext>
                  </a:extLst>
                </a:gridCol>
                <a:gridCol w="394494">
                  <a:extLst>
                    <a:ext uri="{9D8B030D-6E8A-4147-A177-3AD203B41FA5}">
                      <a16:colId xmlns:a16="http://schemas.microsoft.com/office/drawing/2014/main" val="20003"/>
                    </a:ext>
                  </a:extLst>
                </a:gridCol>
                <a:gridCol w="394494">
                  <a:extLst>
                    <a:ext uri="{9D8B030D-6E8A-4147-A177-3AD203B41FA5}">
                      <a16:colId xmlns:a16="http://schemas.microsoft.com/office/drawing/2014/main" val="20004"/>
                    </a:ext>
                  </a:extLst>
                </a:gridCol>
                <a:gridCol w="394494">
                  <a:extLst>
                    <a:ext uri="{9D8B030D-6E8A-4147-A177-3AD203B41FA5}">
                      <a16:colId xmlns:a16="http://schemas.microsoft.com/office/drawing/2014/main" val="20005"/>
                    </a:ext>
                  </a:extLst>
                </a:gridCol>
              </a:tblGrid>
              <a:tr h="360362">
                <a:tc>
                  <a:txBody>
                    <a:bodyPr/>
                    <a:lstStyle/>
                    <a:p>
                      <a:r>
                        <a:rPr lang="en-US" sz="1600" b="1" dirty="0">
                          <a:solidFill>
                            <a:srgbClr val="00487E"/>
                          </a:solidFill>
                          <a:latin typeface="Garamond" panose="02020404030301010803" pitchFamily="18" charset="0"/>
                        </a:rPr>
                        <a:t>f1</a:t>
                      </a:r>
                    </a:p>
                  </a:txBody>
                  <a:tcPr marL="91083" marR="91083" marT="45761" marB="45761"/>
                </a:tc>
                <a:tc>
                  <a:txBody>
                    <a:bodyPr/>
                    <a:lstStyle/>
                    <a:p>
                      <a:r>
                        <a:rPr lang="en-US" sz="1600" b="1" dirty="0">
                          <a:solidFill>
                            <a:srgbClr val="00487E"/>
                          </a:solidFill>
                          <a:latin typeface="Garamond" panose="02020404030301010803" pitchFamily="18" charset="0"/>
                        </a:rPr>
                        <a:t>f2</a:t>
                      </a:r>
                    </a:p>
                  </a:txBody>
                  <a:tcPr marL="91083" marR="91083" marT="45761" marB="45761"/>
                </a:tc>
                <a:tc>
                  <a:txBody>
                    <a:bodyPr/>
                    <a:lstStyle/>
                    <a:p>
                      <a:r>
                        <a:rPr lang="en-US" sz="1600" b="1" dirty="0">
                          <a:solidFill>
                            <a:schemeClr val="accent2"/>
                          </a:solidFill>
                          <a:latin typeface="Garamond" panose="02020404030301010803" pitchFamily="18" charset="0"/>
                        </a:rPr>
                        <a:t>g1</a:t>
                      </a:r>
                    </a:p>
                  </a:txBody>
                  <a:tcPr marL="91083" marR="91083" marT="45761" marB="45761"/>
                </a:tc>
                <a:tc>
                  <a:txBody>
                    <a:bodyPr/>
                    <a:lstStyle/>
                    <a:p>
                      <a:r>
                        <a:rPr lang="en-US" sz="1600" b="1" dirty="0">
                          <a:solidFill>
                            <a:schemeClr val="accent2"/>
                          </a:solidFill>
                          <a:latin typeface="Garamond" panose="02020404030301010803" pitchFamily="18" charset="0"/>
                        </a:rPr>
                        <a:t>g2</a:t>
                      </a:r>
                    </a:p>
                  </a:txBody>
                  <a:tcPr marL="91083" marR="91083" marT="45761" marB="45761"/>
                </a:tc>
                <a:tc>
                  <a:txBody>
                    <a:bodyPr/>
                    <a:lstStyle/>
                    <a:p>
                      <a:r>
                        <a:rPr lang="en-US" sz="1600" b="1" dirty="0">
                          <a:solidFill>
                            <a:schemeClr val="accent2"/>
                          </a:solidFill>
                          <a:latin typeface="Garamond" panose="02020404030301010803" pitchFamily="18" charset="0"/>
                        </a:rPr>
                        <a:t>g3</a:t>
                      </a:r>
                    </a:p>
                  </a:txBody>
                  <a:tcPr marL="91083" marR="91083" marT="45761" marB="45761"/>
                </a:tc>
                <a:tc>
                  <a:txBody>
                    <a:bodyPr/>
                    <a:lstStyle/>
                    <a:p>
                      <a:r>
                        <a:rPr lang="en-US" sz="1600" b="1" dirty="0">
                          <a:solidFill>
                            <a:schemeClr val="accent2"/>
                          </a:solidFill>
                          <a:latin typeface="Garamond" panose="02020404030301010803" pitchFamily="18" charset="0"/>
                        </a:rPr>
                        <a:t>g4</a:t>
                      </a:r>
                    </a:p>
                  </a:txBody>
                  <a:tcPr marL="91083" marR="91083" marT="45761" marB="45761"/>
                </a:tc>
                <a:extLst>
                  <a:ext uri="{0D108BD9-81ED-4DB2-BD59-A6C34878D82A}">
                    <a16:rowId xmlns:a16="http://schemas.microsoft.com/office/drawing/2014/main" val="10000"/>
                  </a:ext>
                </a:extLst>
              </a:tr>
            </a:tbl>
          </a:graphicData>
        </a:graphic>
      </p:graphicFrame>
      <p:graphicFrame>
        <p:nvGraphicFramePr>
          <p:cNvPr id="29" name="Table 28">
            <a:extLst>
              <a:ext uri="{FF2B5EF4-FFF2-40B4-BE49-F238E27FC236}">
                <a16:creationId xmlns:a16="http://schemas.microsoft.com/office/drawing/2014/main" id="{E0911C67-DBD4-AB4D-8645-1DE1E6D9B985}"/>
              </a:ext>
            </a:extLst>
          </p:cNvPr>
          <p:cNvGraphicFramePr>
            <a:graphicFrameLocks noGrp="1"/>
          </p:cNvGraphicFramePr>
          <p:nvPr>
            <p:extLst>
              <p:ext uri="{D42A27DB-BD31-4B8C-83A1-F6EECF244321}">
                <p14:modId xmlns:p14="http://schemas.microsoft.com/office/powerpoint/2010/main" val="780838370"/>
              </p:ext>
            </p:extLst>
          </p:nvPr>
        </p:nvGraphicFramePr>
        <p:xfrm>
          <a:off x="5370669" y="6443998"/>
          <a:ext cx="2366964" cy="360362"/>
        </p:xfrm>
        <a:graphic>
          <a:graphicData uri="http://schemas.openxmlformats.org/drawingml/2006/table">
            <a:tbl>
              <a:tblPr firstRow="1" bandRow="1">
                <a:tableStyleId>{5940675A-B579-460E-94D1-54222C63F5DA}</a:tableStyleId>
              </a:tblPr>
              <a:tblGrid>
                <a:gridCol w="394494">
                  <a:extLst>
                    <a:ext uri="{9D8B030D-6E8A-4147-A177-3AD203B41FA5}">
                      <a16:colId xmlns:a16="http://schemas.microsoft.com/office/drawing/2014/main" val="20000"/>
                    </a:ext>
                  </a:extLst>
                </a:gridCol>
                <a:gridCol w="394494">
                  <a:extLst>
                    <a:ext uri="{9D8B030D-6E8A-4147-A177-3AD203B41FA5}">
                      <a16:colId xmlns:a16="http://schemas.microsoft.com/office/drawing/2014/main" val="20001"/>
                    </a:ext>
                  </a:extLst>
                </a:gridCol>
                <a:gridCol w="394494">
                  <a:extLst>
                    <a:ext uri="{9D8B030D-6E8A-4147-A177-3AD203B41FA5}">
                      <a16:colId xmlns:a16="http://schemas.microsoft.com/office/drawing/2014/main" val="20002"/>
                    </a:ext>
                  </a:extLst>
                </a:gridCol>
                <a:gridCol w="394494">
                  <a:extLst>
                    <a:ext uri="{9D8B030D-6E8A-4147-A177-3AD203B41FA5}">
                      <a16:colId xmlns:a16="http://schemas.microsoft.com/office/drawing/2014/main" val="20003"/>
                    </a:ext>
                  </a:extLst>
                </a:gridCol>
                <a:gridCol w="394494">
                  <a:extLst>
                    <a:ext uri="{9D8B030D-6E8A-4147-A177-3AD203B41FA5}">
                      <a16:colId xmlns:a16="http://schemas.microsoft.com/office/drawing/2014/main" val="20004"/>
                    </a:ext>
                  </a:extLst>
                </a:gridCol>
                <a:gridCol w="394494">
                  <a:extLst>
                    <a:ext uri="{9D8B030D-6E8A-4147-A177-3AD203B41FA5}">
                      <a16:colId xmlns:a16="http://schemas.microsoft.com/office/drawing/2014/main" val="20005"/>
                    </a:ext>
                  </a:extLst>
                </a:gridCol>
              </a:tblGrid>
              <a:tr h="360362">
                <a:tc>
                  <a:txBody>
                    <a:bodyPr/>
                    <a:lstStyle/>
                    <a:p>
                      <a:r>
                        <a:rPr lang="en-US" sz="1600" b="1" dirty="0">
                          <a:solidFill>
                            <a:schemeClr val="accent2"/>
                          </a:solidFill>
                          <a:latin typeface="Garamond" panose="02020404030301010803" pitchFamily="18" charset="0"/>
                        </a:rPr>
                        <a:t>g1</a:t>
                      </a:r>
                    </a:p>
                  </a:txBody>
                  <a:tcPr marL="91083" marR="91083" marT="45761" marB="45761"/>
                </a:tc>
                <a:tc>
                  <a:txBody>
                    <a:bodyPr/>
                    <a:lstStyle/>
                    <a:p>
                      <a:r>
                        <a:rPr lang="en-US" sz="1600" b="1" dirty="0">
                          <a:solidFill>
                            <a:schemeClr val="accent2"/>
                          </a:solidFill>
                          <a:latin typeface="Garamond" panose="02020404030301010803" pitchFamily="18" charset="0"/>
                        </a:rPr>
                        <a:t>g2</a:t>
                      </a:r>
                    </a:p>
                  </a:txBody>
                  <a:tcPr marL="91083" marR="91083" marT="45761" marB="45761"/>
                </a:tc>
                <a:tc>
                  <a:txBody>
                    <a:bodyPr/>
                    <a:lstStyle/>
                    <a:p>
                      <a:r>
                        <a:rPr lang="en-US" sz="1600" b="1" dirty="0">
                          <a:solidFill>
                            <a:schemeClr val="accent2"/>
                          </a:solidFill>
                          <a:latin typeface="Garamond" panose="02020404030301010803" pitchFamily="18" charset="0"/>
                        </a:rPr>
                        <a:t>g3</a:t>
                      </a:r>
                    </a:p>
                  </a:txBody>
                  <a:tcPr marL="91083" marR="91083" marT="45761" marB="45761"/>
                </a:tc>
                <a:tc>
                  <a:txBody>
                    <a:bodyPr/>
                    <a:lstStyle/>
                    <a:p>
                      <a:r>
                        <a:rPr lang="en-US" sz="1600" b="1" dirty="0">
                          <a:solidFill>
                            <a:schemeClr val="accent2"/>
                          </a:solidFill>
                          <a:latin typeface="Garamond" panose="02020404030301010803" pitchFamily="18" charset="0"/>
                        </a:rPr>
                        <a:t>g4</a:t>
                      </a:r>
                    </a:p>
                  </a:txBody>
                  <a:tcPr marL="91083" marR="91083" marT="45761" marB="45761"/>
                </a:tc>
                <a:tc>
                  <a:txBody>
                    <a:bodyPr/>
                    <a:lstStyle/>
                    <a:p>
                      <a:r>
                        <a:rPr lang="en-US" sz="1600" b="1" dirty="0">
                          <a:solidFill>
                            <a:schemeClr val="accent2"/>
                          </a:solidFill>
                          <a:latin typeface="Garamond" panose="02020404030301010803" pitchFamily="18" charset="0"/>
                        </a:rPr>
                        <a:t>g5</a:t>
                      </a:r>
                    </a:p>
                  </a:txBody>
                  <a:tcPr marL="91083" marR="91083" marT="45761" marB="45761"/>
                </a:tc>
                <a:tc>
                  <a:txBody>
                    <a:bodyPr/>
                    <a:lstStyle/>
                    <a:p>
                      <a:r>
                        <a:rPr lang="en-US" sz="1600" b="1" dirty="0">
                          <a:solidFill>
                            <a:schemeClr val="accent2"/>
                          </a:solidFill>
                          <a:latin typeface="Garamond" panose="02020404030301010803" pitchFamily="18" charset="0"/>
                        </a:rPr>
                        <a:t>g6</a:t>
                      </a:r>
                    </a:p>
                  </a:txBody>
                  <a:tcPr marL="91083" marR="91083" marT="45761" marB="45761"/>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911580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7562</TotalTime>
  <Words>2248</Words>
  <Application>Microsoft Macintosh PowerPoint</Application>
  <PresentationFormat>On-screen Show (4:3)</PresentationFormat>
  <Paragraphs>411</Paragraphs>
  <Slides>23</Slides>
  <Notes>15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23</vt:i4>
      </vt:variant>
    </vt:vector>
  </HeadingPairs>
  <TitlesOfParts>
    <vt:vector size="41" baseType="lpstr">
      <vt:lpstr>Adobe Gothic Std B</vt:lpstr>
      <vt:lpstr>Arial Unicode MS</vt:lpstr>
      <vt:lpstr>等线</vt:lpstr>
      <vt:lpstr>inherit</vt:lpstr>
      <vt:lpstr>ＭＳ Ｐゴシック</vt:lpstr>
      <vt:lpstr>Segoe UI Light</vt:lpstr>
      <vt:lpstr>Arial</vt:lpstr>
      <vt:lpstr>Baskerville</vt:lpstr>
      <vt:lpstr>Calibri</vt:lpstr>
      <vt:lpstr>Calibri Light</vt:lpstr>
      <vt:lpstr>Cambria Math</vt:lpstr>
      <vt:lpstr>Courier New</vt:lpstr>
      <vt:lpstr>Garamond</vt:lpstr>
      <vt:lpstr>Geneva</vt:lpstr>
      <vt:lpstr>Times New Roman</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Transfer Learning Concept</vt:lpstr>
      <vt:lpstr>PowerPoint Presentation</vt:lpstr>
      <vt:lpstr>PowerPoint Presentation</vt:lpstr>
      <vt:lpstr>PowerPoint Presentation</vt:lpstr>
      <vt:lpstr>PowerPoint Presentation</vt:lpstr>
      <vt:lpstr>Convert Cross-Domain Adaptation to Domain Adaptation by Mappings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Technology Sydney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Anjin Liu</dc:creator>
  <cp:lastModifiedBy>Hua Zuo</cp:lastModifiedBy>
  <cp:revision>434</cp:revision>
  <dcterms:created xsi:type="dcterms:W3CDTF">2017-07-11T16:15:49Z</dcterms:created>
  <dcterms:modified xsi:type="dcterms:W3CDTF">2019-10-20T23:23:05Z</dcterms:modified>
</cp:coreProperties>
</file>